
<file path=[Content_Types].xml><?xml version="1.0" encoding="utf-8"?>
<Types xmlns="http://schemas.openxmlformats.org/package/2006/content-types">
  <Default Extension="png" ContentType="image/png"/>
  <Default Extension="mpg" ContentType="video/mpe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2"/>
  </p:notesMasterIdLst>
  <p:sldIdLst>
    <p:sldId id="256" r:id="rId2"/>
    <p:sldId id="257" r:id="rId3"/>
    <p:sldId id="258" r:id="rId4"/>
    <p:sldId id="276" r:id="rId5"/>
    <p:sldId id="259" r:id="rId6"/>
    <p:sldId id="273" r:id="rId7"/>
    <p:sldId id="274" r:id="rId8"/>
    <p:sldId id="260" r:id="rId9"/>
    <p:sldId id="264" r:id="rId10"/>
    <p:sldId id="275" r:id="rId11"/>
    <p:sldId id="261" r:id="rId12"/>
    <p:sldId id="265" r:id="rId13"/>
    <p:sldId id="277" r:id="rId14"/>
    <p:sldId id="278" r:id="rId15"/>
    <p:sldId id="279" r:id="rId16"/>
    <p:sldId id="281" r:id="rId17"/>
    <p:sldId id="282" r:id="rId18"/>
    <p:sldId id="280" r:id="rId19"/>
    <p:sldId id="283" r:id="rId20"/>
    <p:sldId id="266" r:id="rId21"/>
    <p:sldId id="267" r:id="rId22"/>
    <p:sldId id="284" r:id="rId23"/>
    <p:sldId id="286" r:id="rId24"/>
    <p:sldId id="289" r:id="rId25"/>
    <p:sldId id="290" r:id="rId26"/>
    <p:sldId id="292" r:id="rId27"/>
    <p:sldId id="269" r:id="rId28"/>
    <p:sldId id="293" r:id="rId29"/>
    <p:sldId id="294" r:id="rId30"/>
    <p:sldId id="295" r:id="rId31"/>
    <p:sldId id="296" r:id="rId32"/>
    <p:sldId id="304" r:id="rId33"/>
    <p:sldId id="303" r:id="rId34"/>
    <p:sldId id="307" r:id="rId35"/>
    <p:sldId id="309" r:id="rId36"/>
    <p:sldId id="308" r:id="rId37"/>
    <p:sldId id="310" r:id="rId38"/>
    <p:sldId id="311" r:id="rId39"/>
    <p:sldId id="312" r:id="rId40"/>
    <p:sldId id="313" r:id="rId41"/>
    <p:sldId id="315" r:id="rId42"/>
    <p:sldId id="316" r:id="rId43"/>
    <p:sldId id="314" r:id="rId44"/>
    <p:sldId id="299" r:id="rId45"/>
    <p:sldId id="317" r:id="rId46"/>
    <p:sldId id="270" r:id="rId47"/>
    <p:sldId id="318" r:id="rId48"/>
    <p:sldId id="319" r:id="rId49"/>
    <p:sldId id="320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21" r:id="rId58"/>
    <p:sldId id="271" r:id="rId59"/>
    <p:sldId id="332" r:id="rId60"/>
    <p:sldId id="331" r:id="rId6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2D55CDF-6A68-4F7C-A978-263F724BF630}">
          <p14:sldIdLst>
            <p14:sldId id="256"/>
            <p14:sldId id="257"/>
          </p14:sldIdLst>
        </p14:section>
        <p14:section name="Plan" id="{D664AD23-E1BD-480D-AAC4-37B0F93B4730}">
          <p14:sldIdLst>
            <p14:sldId id="258"/>
          </p14:sldIdLst>
        </p14:section>
        <p14:section name="Optical Flow" id="{1E4C2414-4D99-4E4C-BD65-10D7CC0BBDFC}">
          <p14:sldIdLst>
            <p14:sldId id="276"/>
            <p14:sldId id="259"/>
            <p14:sldId id="273"/>
            <p14:sldId id="274"/>
            <p14:sldId id="260"/>
            <p14:sldId id="264"/>
            <p14:sldId id="275"/>
          </p14:sldIdLst>
        </p14:section>
        <p14:section name="Approach" id="{DD706E24-2E1E-4E61-A7C1-2ADAB6350966}">
          <p14:sldIdLst>
            <p14:sldId id="261"/>
            <p14:sldId id="265"/>
            <p14:sldId id="277"/>
            <p14:sldId id="278"/>
            <p14:sldId id="279"/>
            <p14:sldId id="281"/>
            <p14:sldId id="282"/>
            <p14:sldId id="280"/>
            <p14:sldId id="283"/>
            <p14:sldId id="266"/>
            <p14:sldId id="267"/>
            <p14:sldId id="284"/>
            <p14:sldId id="286"/>
            <p14:sldId id="289"/>
            <p14:sldId id="290"/>
            <p14:sldId id="292"/>
          </p14:sldIdLst>
        </p14:section>
        <p14:section name="Implementation" id="{0D9D2722-C8E6-46BB-95BF-0F249EFB8FAE}">
          <p14:sldIdLst>
            <p14:sldId id="269"/>
            <p14:sldId id="293"/>
            <p14:sldId id="294"/>
            <p14:sldId id="295"/>
            <p14:sldId id="296"/>
            <p14:sldId id="304"/>
            <p14:sldId id="303"/>
            <p14:sldId id="307"/>
            <p14:sldId id="309"/>
            <p14:sldId id="308"/>
            <p14:sldId id="310"/>
            <p14:sldId id="311"/>
            <p14:sldId id="312"/>
            <p14:sldId id="313"/>
            <p14:sldId id="315"/>
            <p14:sldId id="316"/>
            <p14:sldId id="314"/>
            <p14:sldId id="299"/>
            <p14:sldId id="317"/>
          </p14:sldIdLst>
        </p14:section>
        <p14:section name="Results" id="{45A9CF28-E38A-49FD-B3D8-92BA031B8311}">
          <p14:sldIdLst>
            <p14:sldId id="270"/>
            <p14:sldId id="318"/>
            <p14:sldId id="319"/>
            <p14:sldId id="320"/>
            <p14:sldId id="323"/>
            <p14:sldId id="324"/>
            <p14:sldId id="325"/>
            <p14:sldId id="326"/>
            <p14:sldId id="327"/>
            <p14:sldId id="328"/>
            <p14:sldId id="329"/>
            <p14:sldId id="321"/>
            <p14:sldId id="271"/>
            <p14:sldId id="332"/>
            <p14:sldId id="33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0" autoAdjust="0"/>
    <p:restoredTop sz="94660"/>
  </p:normalViewPr>
  <p:slideViewPr>
    <p:cSldViewPr>
      <p:cViewPr varScale="1">
        <p:scale>
          <a:sx n="83" d="100"/>
          <a:sy n="83" d="100"/>
        </p:scale>
        <p:origin x="-103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B56B55-6673-4900-A59F-3170E90393EC}" type="doc">
      <dgm:prSet loTypeId="urn:microsoft.com/office/officeart/2008/layout/SquareAccent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CH"/>
        </a:p>
      </dgm:t>
    </dgm:pt>
    <dgm:pt modelId="{58DFEB72-2D0C-4DCA-8598-0808B21D0928}">
      <dgm:prSet phldrT="[Texte]" custT="1"/>
      <dgm:spPr/>
      <dgm:t>
        <a:bodyPr/>
        <a:lstStyle/>
        <a:p>
          <a:r>
            <a:rPr lang="fr-CH" sz="1800" b="1" dirty="0" err="1" smtClean="0"/>
            <a:t>Video</a:t>
          </a:r>
          <a:endParaRPr lang="fr-CH" sz="1800" b="1" dirty="0"/>
        </a:p>
      </dgm:t>
    </dgm:pt>
    <dgm:pt modelId="{12D46C27-0F79-4C91-8399-73EB1F2EF1F1}" type="parTrans" cxnId="{8B9AB5F1-E890-4D87-AA03-BE144039CA00}">
      <dgm:prSet/>
      <dgm:spPr/>
      <dgm:t>
        <a:bodyPr/>
        <a:lstStyle/>
        <a:p>
          <a:endParaRPr lang="fr-CH" sz="1000"/>
        </a:p>
      </dgm:t>
    </dgm:pt>
    <dgm:pt modelId="{3142C3D2-8267-46EE-9C3A-140DD23FA148}" type="sibTrans" cxnId="{8B9AB5F1-E890-4D87-AA03-BE144039CA00}">
      <dgm:prSet/>
      <dgm:spPr/>
      <dgm:t>
        <a:bodyPr/>
        <a:lstStyle/>
        <a:p>
          <a:endParaRPr lang="fr-CH" sz="1000"/>
        </a:p>
      </dgm:t>
    </dgm:pt>
    <dgm:pt modelId="{700B7B97-805C-4ECE-9496-B06D05908281}">
      <dgm:prSet phldrT="[Texte]" custT="1"/>
      <dgm:spPr/>
      <dgm:t>
        <a:bodyPr/>
        <a:lstStyle/>
        <a:p>
          <a:r>
            <a:rPr lang="fr-CH" sz="1800" dirty="0" smtClean="0"/>
            <a:t>7 sec, 492x360</a:t>
          </a:r>
          <a:endParaRPr lang="fr-CH" sz="1800" dirty="0"/>
        </a:p>
      </dgm:t>
    </dgm:pt>
    <dgm:pt modelId="{3CA59B39-C8A5-47C0-83F3-705B9AB9061F}" type="parTrans" cxnId="{FE6B5EB1-B569-49D5-8F56-55C738ED2C56}">
      <dgm:prSet/>
      <dgm:spPr/>
      <dgm:t>
        <a:bodyPr/>
        <a:lstStyle/>
        <a:p>
          <a:endParaRPr lang="fr-CH" sz="1000"/>
        </a:p>
      </dgm:t>
    </dgm:pt>
    <dgm:pt modelId="{88755BB5-C804-411B-90BD-09793B80668D}" type="sibTrans" cxnId="{FE6B5EB1-B569-49D5-8F56-55C738ED2C56}">
      <dgm:prSet/>
      <dgm:spPr/>
      <dgm:t>
        <a:bodyPr/>
        <a:lstStyle/>
        <a:p>
          <a:endParaRPr lang="fr-CH" sz="1000"/>
        </a:p>
      </dgm:t>
    </dgm:pt>
    <dgm:pt modelId="{C8159A65-C567-4B6C-83A2-CC8AD330A062}">
      <dgm:prSet phldrT="[Texte]" custT="1"/>
      <dgm:spPr/>
      <dgm:t>
        <a:bodyPr/>
        <a:lstStyle/>
        <a:p>
          <a:r>
            <a:rPr lang="fr-CH" sz="1800" dirty="0" smtClean="0"/>
            <a:t>9 sec, 960x540</a:t>
          </a:r>
          <a:endParaRPr lang="fr-CH" sz="1800" dirty="0"/>
        </a:p>
      </dgm:t>
    </dgm:pt>
    <dgm:pt modelId="{8EB1E625-FB17-4D9E-A0D6-57E22D0DF2D4}" type="parTrans" cxnId="{CD9FE389-44D0-4561-A826-919FD62D20D4}">
      <dgm:prSet/>
      <dgm:spPr/>
      <dgm:t>
        <a:bodyPr/>
        <a:lstStyle/>
        <a:p>
          <a:endParaRPr lang="fr-CH" sz="1000"/>
        </a:p>
      </dgm:t>
    </dgm:pt>
    <dgm:pt modelId="{FEA71DA0-9B14-411D-91CF-537C606B65C5}" type="sibTrans" cxnId="{CD9FE389-44D0-4561-A826-919FD62D20D4}">
      <dgm:prSet/>
      <dgm:spPr/>
      <dgm:t>
        <a:bodyPr/>
        <a:lstStyle/>
        <a:p>
          <a:endParaRPr lang="fr-CH" sz="1000"/>
        </a:p>
      </dgm:t>
    </dgm:pt>
    <dgm:pt modelId="{D7A7F204-EC51-472B-9801-DAA54A70C077}">
      <dgm:prSet phldrT="[Texte]" custT="1"/>
      <dgm:spPr/>
      <dgm:t>
        <a:bodyPr/>
        <a:lstStyle/>
        <a:p>
          <a:r>
            <a:rPr lang="fr-CH" sz="1800" b="1" dirty="0" smtClean="0"/>
            <a:t>Output size</a:t>
          </a:r>
          <a:endParaRPr lang="fr-CH" sz="1800" b="1" dirty="0"/>
        </a:p>
      </dgm:t>
    </dgm:pt>
    <dgm:pt modelId="{CB7EDD5D-729A-4E93-BFFF-740FFC164B08}" type="parTrans" cxnId="{31ED54BD-22CC-4FAD-9AEE-2605F4399E76}">
      <dgm:prSet/>
      <dgm:spPr/>
      <dgm:t>
        <a:bodyPr/>
        <a:lstStyle/>
        <a:p>
          <a:endParaRPr lang="fr-CH" sz="1000"/>
        </a:p>
      </dgm:t>
    </dgm:pt>
    <dgm:pt modelId="{39358F00-1D9E-4CC1-B103-0244A0B5C1A6}" type="sibTrans" cxnId="{31ED54BD-22CC-4FAD-9AEE-2605F4399E76}">
      <dgm:prSet/>
      <dgm:spPr/>
      <dgm:t>
        <a:bodyPr/>
        <a:lstStyle/>
        <a:p>
          <a:endParaRPr lang="fr-CH" sz="1000"/>
        </a:p>
      </dgm:t>
    </dgm:pt>
    <dgm:pt modelId="{65DF48BD-8E01-4F74-B43D-429CC1EA9FBA}">
      <dgm:prSet phldrT="[Texte]" custT="1"/>
      <dgm:spPr/>
      <dgm:t>
        <a:bodyPr/>
        <a:lstStyle/>
        <a:p>
          <a:r>
            <a:rPr lang="fr-CH" sz="1800" dirty="0" smtClean="0"/>
            <a:t>897 MB</a:t>
          </a:r>
          <a:endParaRPr lang="fr-CH" sz="1800" dirty="0"/>
        </a:p>
      </dgm:t>
    </dgm:pt>
    <dgm:pt modelId="{A043B718-0F5B-4621-9895-4E4769FDEE6B}" type="parTrans" cxnId="{9247A6A5-85C5-4479-977C-22485799310E}">
      <dgm:prSet/>
      <dgm:spPr/>
      <dgm:t>
        <a:bodyPr/>
        <a:lstStyle/>
        <a:p>
          <a:endParaRPr lang="fr-CH" sz="1000"/>
        </a:p>
      </dgm:t>
    </dgm:pt>
    <dgm:pt modelId="{B811EB50-860B-4306-8955-D72772B017CE}" type="sibTrans" cxnId="{9247A6A5-85C5-4479-977C-22485799310E}">
      <dgm:prSet/>
      <dgm:spPr/>
      <dgm:t>
        <a:bodyPr/>
        <a:lstStyle/>
        <a:p>
          <a:endParaRPr lang="fr-CH" sz="1000"/>
        </a:p>
      </dgm:t>
    </dgm:pt>
    <dgm:pt modelId="{8A184372-3376-40FB-B63A-15282B46943B}">
      <dgm:prSet phldrT="[Texte]" custT="1"/>
      <dgm:spPr/>
      <dgm:t>
        <a:bodyPr/>
        <a:lstStyle/>
        <a:p>
          <a:r>
            <a:rPr lang="fr-CH" sz="1800" dirty="0" smtClean="0"/>
            <a:t>136 MB</a:t>
          </a:r>
          <a:endParaRPr lang="fr-CH" sz="1800" dirty="0"/>
        </a:p>
      </dgm:t>
    </dgm:pt>
    <dgm:pt modelId="{1FCDCEA3-5881-434E-954C-9D55A8B038D8}" type="parTrans" cxnId="{8BA4C937-5A26-47F7-88A4-0B31E3D24FC1}">
      <dgm:prSet/>
      <dgm:spPr/>
      <dgm:t>
        <a:bodyPr/>
        <a:lstStyle/>
        <a:p>
          <a:endParaRPr lang="fr-CH" sz="1000"/>
        </a:p>
      </dgm:t>
    </dgm:pt>
    <dgm:pt modelId="{18F0E91D-E9A5-4E59-BE2A-22A4041AB009}" type="sibTrans" cxnId="{8BA4C937-5A26-47F7-88A4-0B31E3D24FC1}">
      <dgm:prSet/>
      <dgm:spPr/>
      <dgm:t>
        <a:bodyPr/>
        <a:lstStyle/>
        <a:p>
          <a:endParaRPr lang="fr-CH" sz="1000"/>
        </a:p>
      </dgm:t>
    </dgm:pt>
    <dgm:pt modelId="{1E90AD24-C0C8-4E1B-AD83-C5C010EEB463}">
      <dgm:prSet phldrT="[Texte]" custT="1"/>
      <dgm:spPr/>
      <dgm:t>
        <a:bodyPr/>
        <a:lstStyle/>
        <a:p>
          <a:r>
            <a:rPr lang="fr-CH" sz="1800" b="1" dirty="0" err="1" smtClean="0"/>
            <a:t>Tracked</a:t>
          </a:r>
          <a:r>
            <a:rPr lang="fr-CH" sz="1800" b="1" dirty="0" smtClean="0"/>
            <a:t> Points</a:t>
          </a:r>
          <a:endParaRPr lang="fr-CH" sz="1800" b="1" dirty="0"/>
        </a:p>
      </dgm:t>
    </dgm:pt>
    <dgm:pt modelId="{761F7368-35A8-452F-AD55-7A216BA5893F}" type="parTrans" cxnId="{CEE175B0-BF23-4F4E-BD25-4716C88A941E}">
      <dgm:prSet/>
      <dgm:spPr/>
      <dgm:t>
        <a:bodyPr/>
        <a:lstStyle/>
        <a:p>
          <a:endParaRPr lang="fr-CH" sz="1000"/>
        </a:p>
      </dgm:t>
    </dgm:pt>
    <dgm:pt modelId="{101E67FB-F29A-4D05-8D62-C874D653AD56}" type="sibTrans" cxnId="{CEE175B0-BF23-4F4E-BD25-4716C88A941E}">
      <dgm:prSet/>
      <dgm:spPr/>
      <dgm:t>
        <a:bodyPr/>
        <a:lstStyle/>
        <a:p>
          <a:endParaRPr lang="fr-CH" sz="1000"/>
        </a:p>
      </dgm:t>
    </dgm:pt>
    <dgm:pt modelId="{34206593-7C8B-4AB1-8476-B07CDB873189}">
      <dgm:prSet phldrT="[Texte]" custT="1"/>
      <dgm:spPr/>
      <dgm:t>
        <a:bodyPr/>
        <a:lstStyle/>
        <a:p>
          <a:r>
            <a:rPr lang="fr-CH" sz="1800" dirty="0" smtClean="0"/>
            <a:t>5h10</a:t>
          </a:r>
          <a:endParaRPr lang="fr-CH" sz="1800" dirty="0"/>
        </a:p>
      </dgm:t>
    </dgm:pt>
    <dgm:pt modelId="{229505A6-9D6E-4D22-BE5F-B0E3E7A9092B}" type="parTrans" cxnId="{D3F219C1-FFFE-486E-B635-11FC70F3A4ED}">
      <dgm:prSet/>
      <dgm:spPr/>
      <dgm:t>
        <a:bodyPr/>
        <a:lstStyle/>
        <a:p>
          <a:endParaRPr lang="fr-CH" sz="1000"/>
        </a:p>
      </dgm:t>
    </dgm:pt>
    <dgm:pt modelId="{B43AA1B5-EF19-4CF8-927D-696AEC6AE4A7}" type="sibTrans" cxnId="{D3F219C1-FFFE-486E-B635-11FC70F3A4ED}">
      <dgm:prSet/>
      <dgm:spPr/>
      <dgm:t>
        <a:bodyPr/>
        <a:lstStyle/>
        <a:p>
          <a:endParaRPr lang="fr-CH" sz="1000"/>
        </a:p>
      </dgm:t>
    </dgm:pt>
    <dgm:pt modelId="{DC7DE6DC-846A-4C75-8A87-6361F447D25E}">
      <dgm:prSet phldrT="[Texte]" custT="1"/>
      <dgm:spPr/>
      <dgm:t>
        <a:bodyPr/>
        <a:lstStyle/>
        <a:p>
          <a:r>
            <a:rPr lang="fr-CH" sz="1800" dirty="0" smtClean="0"/>
            <a:t>51min, </a:t>
          </a:r>
          <a:r>
            <a:rPr lang="fr-CH" sz="1800" dirty="0" err="1" smtClean="0">
              <a:solidFill>
                <a:schemeClr val="tx1">
                  <a:lumMod val="65000"/>
                  <a:lumOff val="35000"/>
                </a:schemeClr>
              </a:solidFill>
            </a:rPr>
            <a:t>failed</a:t>
          </a:r>
          <a:endParaRPr lang="fr-CH" sz="18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57D9612E-8BE5-4EAF-8858-C9C39B901734}" type="parTrans" cxnId="{570B842A-44DE-46E1-9718-3707F67493E8}">
      <dgm:prSet/>
      <dgm:spPr/>
      <dgm:t>
        <a:bodyPr/>
        <a:lstStyle/>
        <a:p>
          <a:endParaRPr lang="fr-CH" sz="1000"/>
        </a:p>
      </dgm:t>
    </dgm:pt>
    <dgm:pt modelId="{6D5E738D-7BD7-4A95-8814-5D90E88436B8}" type="sibTrans" cxnId="{570B842A-44DE-46E1-9718-3707F67493E8}">
      <dgm:prSet/>
      <dgm:spPr/>
      <dgm:t>
        <a:bodyPr/>
        <a:lstStyle/>
        <a:p>
          <a:endParaRPr lang="fr-CH" sz="1000"/>
        </a:p>
      </dgm:t>
    </dgm:pt>
    <dgm:pt modelId="{0B409854-5D54-4476-9D09-1B4A12DB14E7}">
      <dgm:prSet phldrT="[Texte]" custT="1"/>
      <dgm:spPr/>
      <dgm:t>
        <a:bodyPr/>
        <a:lstStyle/>
        <a:p>
          <a:r>
            <a:rPr lang="fr-CH" sz="1800" dirty="0" smtClean="0"/>
            <a:t>10 sec, 1280x720</a:t>
          </a:r>
          <a:endParaRPr lang="fr-CH" sz="1800" dirty="0"/>
        </a:p>
      </dgm:t>
    </dgm:pt>
    <dgm:pt modelId="{B502723C-8541-410F-B753-9004794525B6}" type="parTrans" cxnId="{8F02338B-4E5F-4259-8D29-982A42D274B3}">
      <dgm:prSet/>
      <dgm:spPr/>
      <dgm:t>
        <a:bodyPr/>
        <a:lstStyle/>
        <a:p>
          <a:endParaRPr lang="fr-CH" sz="1000"/>
        </a:p>
      </dgm:t>
    </dgm:pt>
    <dgm:pt modelId="{57FE144D-D308-492C-8734-C17C3F11A5C8}" type="sibTrans" cxnId="{8F02338B-4E5F-4259-8D29-982A42D274B3}">
      <dgm:prSet/>
      <dgm:spPr/>
      <dgm:t>
        <a:bodyPr/>
        <a:lstStyle/>
        <a:p>
          <a:endParaRPr lang="fr-CH" sz="1000"/>
        </a:p>
      </dgm:t>
    </dgm:pt>
    <dgm:pt modelId="{33904984-0A40-4341-ADA2-102442F2CB1C}">
      <dgm:prSet phldrT="[Texte]" custT="1"/>
      <dgm:spPr/>
      <dgm:t>
        <a:bodyPr/>
        <a:lstStyle/>
        <a:p>
          <a:r>
            <a:rPr lang="fr-CH" sz="1800" dirty="0" smtClean="0"/>
            <a:t>23 sec, 640x360</a:t>
          </a:r>
          <a:endParaRPr lang="fr-CH" sz="1800" dirty="0"/>
        </a:p>
      </dgm:t>
    </dgm:pt>
    <dgm:pt modelId="{53025D13-E1AE-431B-BF87-CE6AA4EEE689}" type="parTrans" cxnId="{4DFBFAB8-3488-4B60-98D7-F840FE727140}">
      <dgm:prSet/>
      <dgm:spPr/>
      <dgm:t>
        <a:bodyPr/>
        <a:lstStyle/>
        <a:p>
          <a:endParaRPr lang="fr-CH" sz="1000"/>
        </a:p>
      </dgm:t>
    </dgm:pt>
    <dgm:pt modelId="{F5AAB495-753D-41A2-9423-8836AE0537D6}" type="sibTrans" cxnId="{4DFBFAB8-3488-4B60-98D7-F840FE727140}">
      <dgm:prSet/>
      <dgm:spPr/>
      <dgm:t>
        <a:bodyPr/>
        <a:lstStyle/>
        <a:p>
          <a:endParaRPr lang="fr-CH" sz="1000"/>
        </a:p>
      </dgm:t>
    </dgm:pt>
    <dgm:pt modelId="{547CF258-B9C3-42E6-8A25-440289B06B49}">
      <dgm:prSet phldrT="[Texte]" custT="1"/>
      <dgm:spPr/>
      <dgm:t>
        <a:bodyPr/>
        <a:lstStyle/>
        <a:p>
          <a:r>
            <a:rPr lang="fr-CH" sz="1800" dirty="0" smtClean="0"/>
            <a:t>1.43 GB</a:t>
          </a:r>
          <a:endParaRPr lang="fr-CH" sz="1800" dirty="0"/>
        </a:p>
      </dgm:t>
    </dgm:pt>
    <dgm:pt modelId="{35460158-4D0B-470E-B815-7D395D162071}" type="parTrans" cxnId="{830CE91B-25E8-47BB-AEF0-CB90770BD7F4}">
      <dgm:prSet/>
      <dgm:spPr/>
      <dgm:t>
        <a:bodyPr/>
        <a:lstStyle/>
        <a:p>
          <a:endParaRPr lang="fr-CH" sz="1000"/>
        </a:p>
      </dgm:t>
    </dgm:pt>
    <dgm:pt modelId="{2D0DF9D2-7461-4A1B-A1CC-BEF4BE8C5D50}" type="sibTrans" cxnId="{830CE91B-25E8-47BB-AEF0-CB90770BD7F4}">
      <dgm:prSet/>
      <dgm:spPr/>
      <dgm:t>
        <a:bodyPr/>
        <a:lstStyle/>
        <a:p>
          <a:endParaRPr lang="fr-CH" sz="1000"/>
        </a:p>
      </dgm:t>
    </dgm:pt>
    <dgm:pt modelId="{CC5CC95D-4A1F-4B65-9746-C353B7C3BC5F}">
      <dgm:prSet phldrT="[Texte]" custT="1"/>
      <dgm:spPr/>
      <dgm:t>
        <a:bodyPr/>
        <a:lstStyle/>
        <a:p>
          <a:r>
            <a:rPr lang="fr-CH" sz="1800" dirty="0" smtClean="0"/>
            <a:t>&gt; 729 MB</a:t>
          </a:r>
          <a:endParaRPr lang="fr-CH" sz="1800" dirty="0"/>
        </a:p>
      </dgm:t>
    </dgm:pt>
    <dgm:pt modelId="{93037C65-4EF6-4555-AAD2-4057434EB179}" type="parTrans" cxnId="{6E019393-1406-4919-ACCE-7E03F0BFA232}">
      <dgm:prSet/>
      <dgm:spPr/>
      <dgm:t>
        <a:bodyPr/>
        <a:lstStyle/>
        <a:p>
          <a:endParaRPr lang="fr-CH" sz="1000"/>
        </a:p>
      </dgm:t>
    </dgm:pt>
    <dgm:pt modelId="{F0407182-A2F7-4F0F-BFE3-13CF09FB9B94}" type="sibTrans" cxnId="{6E019393-1406-4919-ACCE-7E03F0BFA232}">
      <dgm:prSet/>
      <dgm:spPr/>
      <dgm:t>
        <a:bodyPr/>
        <a:lstStyle/>
        <a:p>
          <a:endParaRPr lang="fr-CH" sz="1000"/>
        </a:p>
      </dgm:t>
    </dgm:pt>
    <dgm:pt modelId="{84F3FDE0-875B-4EA0-AF0B-4E48DAAB9403}">
      <dgm:prSet phldrT="[Texte]" custT="1"/>
      <dgm:spPr/>
      <dgm:t>
        <a:bodyPr/>
        <a:lstStyle/>
        <a:p>
          <a:r>
            <a:rPr lang="fr-CH" sz="1800" b="1" dirty="0" smtClean="0"/>
            <a:t>Computation time</a:t>
          </a:r>
          <a:endParaRPr lang="fr-CH" sz="1800" b="1" dirty="0"/>
        </a:p>
      </dgm:t>
    </dgm:pt>
    <dgm:pt modelId="{80124D52-5738-47BD-A5B8-A0AE8F254193}" type="parTrans" cxnId="{C1EED670-3033-409C-B9EA-C85D75990127}">
      <dgm:prSet/>
      <dgm:spPr/>
      <dgm:t>
        <a:bodyPr/>
        <a:lstStyle/>
        <a:p>
          <a:endParaRPr lang="fr-CH" sz="1000"/>
        </a:p>
      </dgm:t>
    </dgm:pt>
    <dgm:pt modelId="{A0090E40-D13D-4789-9189-10087820912D}" type="sibTrans" cxnId="{C1EED670-3033-409C-B9EA-C85D75990127}">
      <dgm:prSet/>
      <dgm:spPr/>
      <dgm:t>
        <a:bodyPr/>
        <a:lstStyle/>
        <a:p>
          <a:endParaRPr lang="fr-CH" sz="1000"/>
        </a:p>
      </dgm:t>
    </dgm:pt>
    <dgm:pt modelId="{6AA0F96B-76DF-4F70-BA60-183AB485272A}">
      <dgm:prSet phldrT="[Texte]" custT="1"/>
      <dgm:spPr/>
      <dgm:t>
        <a:bodyPr/>
        <a:lstStyle/>
        <a:p>
          <a:r>
            <a:rPr lang="fr-CH" sz="1800" dirty="0" smtClean="0"/>
            <a:t>97’051</a:t>
          </a:r>
          <a:endParaRPr lang="fr-CH" sz="1800" dirty="0"/>
        </a:p>
      </dgm:t>
    </dgm:pt>
    <dgm:pt modelId="{048AF11B-7731-428B-B4D0-197E5AE487BD}" type="parTrans" cxnId="{8B3E53FD-6818-4884-BE40-55080FDCFD3F}">
      <dgm:prSet/>
      <dgm:spPr/>
      <dgm:t>
        <a:bodyPr/>
        <a:lstStyle/>
        <a:p>
          <a:endParaRPr lang="fr-CH" sz="1000"/>
        </a:p>
      </dgm:t>
    </dgm:pt>
    <dgm:pt modelId="{291B7525-5DDA-43CC-870A-2FAD1275EE2D}" type="sibTrans" cxnId="{8B3E53FD-6818-4884-BE40-55080FDCFD3F}">
      <dgm:prSet/>
      <dgm:spPr/>
      <dgm:t>
        <a:bodyPr/>
        <a:lstStyle/>
        <a:p>
          <a:endParaRPr lang="fr-CH" sz="1000"/>
        </a:p>
      </dgm:t>
    </dgm:pt>
    <dgm:pt modelId="{3ECF7371-0CE7-4930-B562-32469A5B634C}">
      <dgm:prSet phldrT="[Texte]" custT="1"/>
      <dgm:spPr/>
      <dgm:t>
        <a:bodyPr/>
        <a:lstStyle/>
        <a:p>
          <a:r>
            <a:rPr lang="fr-CH" sz="1800" dirty="0" smtClean="0"/>
            <a:t> 7h46</a:t>
          </a:r>
          <a:endParaRPr lang="fr-CH" sz="1800" dirty="0"/>
        </a:p>
      </dgm:t>
    </dgm:pt>
    <dgm:pt modelId="{5D8608EE-4B6C-4ADE-BBD6-8A990700B56A}" type="parTrans" cxnId="{E70BFEC4-29F0-42DD-94BF-3E096B96C2F5}">
      <dgm:prSet/>
      <dgm:spPr/>
      <dgm:t>
        <a:bodyPr/>
        <a:lstStyle/>
        <a:p>
          <a:endParaRPr lang="fr-CH" sz="1000"/>
        </a:p>
      </dgm:t>
    </dgm:pt>
    <dgm:pt modelId="{C0EA3F1D-E65A-4194-B209-05C06AFF4CDF}" type="sibTrans" cxnId="{E70BFEC4-29F0-42DD-94BF-3E096B96C2F5}">
      <dgm:prSet/>
      <dgm:spPr/>
      <dgm:t>
        <a:bodyPr/>
        <a:lstStyle/>
        <a:p>
          <a:endParaRPr lang="fr-CH" sz="1000"/>
        </a:p>
      </dgm:t>
    </dgm:pt>
    <dgm:pt modelId="{18F14BE6-3E84-49EA-9DFA-D72F6A209CB4}">
      <dgm:prSet phldrT="[Texte]" custT="1"/>
      <dgm:spPr/>
      <dgm:t>
        <a:bodyPr/>
        <a:lstStyle/>
        <a:p>
          <a:r>
            <a:rPr lang="fr-CH" sz="1800" dirty="0" smtClean="0"/>
            <a:t>&gt; 8h</a:t>
          </a:r>
          <a:endParaRPr lang="fr-CH" sz="1800" dirty="0"/>
        </a:p>
      </dgm:t>
    </dgm:pt>
    <dgm:pt modelId="{1778DE5E-6635-41AB-AFF5-C8EF587541A9}" type="parTrans" cxnId="{5036B22E-C12D-44B5-AE1E-1FEDDD97F47E}">
      <dgm:prSet/>
      <dgm:spPr/>
      <dgm:t>
        <a:bodyPr/>
        <a:lstStyle/>
        <a:p>
          <a:endParaRPr lang="fr-CH" sz="1000"/>
        </a:p>
      </dgm:t>
    </dgm:pt>
    <dgm:pt modelId="{11A1F9DF-11F6-4385-A3A8-9C76F12815E6}" type="sibTrans" cxnId="{5036B22E-C12D-44B5-AE1E-1FEDDD97F47E}">
      <dgm:prSet/>
      <dgm:spPr/>
      <dgm:t>
        <a:bodyPr/>
        <a:lstStyle/>
        <a:p>
          <a:endParaRPr lang="fr-CH" sz="1000"/>
        </a:p>
      </dgm:t>
    </dgm:pt>
    <dgm:pt modelId="{AA46FEA3-41E6-4FD9-BF05-46D753BD8843}">
      <dgm:prSet phldrT="[Texte]" custT="1"/>
      <dgm:spPr/>
      <dgm:t>
        <a:bodyPr/>
        <a:lstStyle/>
        <a:p>
          <a:r>
            <a:rPr lang="fr-CH" sz="1800" dirty="0" smtClean="0"/>
            <a:t>171’524</a:t>
          </a:r>
          <a:endParaRPr lang="fr-CH" sz="1800" dirty="0"/>
        </a:p>
      </dgm:t>
    </dgm:pt>
    <dgm:pt modelId="{4EE436D9-F231-442E-8BF7-3812C0029617}" type="parTrans" cxnId="{06E729DD-F7C8-4C8A-88C0-754BD616FC0F}">
      <dgm:prSet/>
      <dgm:spPr/>
      <dgm:t>
        <a:bodyPr/>
        <a:lstStyle/>
        <a:p>
          <a:endParaRPr lang="fr-CH" sz="1000"/>
        </a:p>
      </dgm:t>
    </dgm:pt>
    <dgm:pt modelId="{68666C9C-D636-47EB-B4E0-B0244F4B7965}" type="sibTrans" cxnId="{06E729DD-F7C8-4C8A-88C0-754BD616FC0F}">
      <dgm:prSet/>
      <dgm:spPr/>
      <dgm:t>
        <a:bodyPr/>
        <a:lstStyle/>
        <a:p>
          <a:endParaRPr lang="fr-CH" sz="1000"/>
        </a:p>
      </dgm:t>
    </dgm:pt>
    <dgm:pt modelId="{14970DF6-0807-49CE-AB7E-265F38AC02AF}">
      <dgm:prSet phldrT="[Texte]" custT="1"/>
      <dgm:spPr/>
      <dgm:t>
        <a:bodyPr/>
        <a:lstStyle/>
        <a:p>
          <a:r>
            <a:rPr lang="fr-CH" sz="1800" dirty="0" smtClean="0"/>
            <a:t>2’590</a:t>
          </a:r>
          <a:endParaRPr lang="fr-CH" sz="1800" dirty="0"/>
        </a:p>
      </dgm:t>
    </dgm:pt>
    <dgm:pt modelId="{9344A5A3-4697-4864-82ED-C0D53B162376}" type="parTrans" cxnId="{9A17AC15-E5DA-4FAE-99A2-6A7DA8ECC610}">
      <dgm:prSet/>
      <dgm:spPr/>
      <dgm:t>
        <a:bodyPr/>
        <a:lstStyle/>
        <a:p>
          <a:endParaRPr lang="fr-CH" sz="1000"/>
        </a:p>
      </dgm:t>
    </dgm:pt>
    <dgm:pt modelId="{9A97A022-414F-49AC-B926-4D4289957353}" type="sibTrans" cxnId="{9A17AC15-E5DA-4FAE-99A2-6A7DA8ECC610}">
      <dgm:prSet/>
      <dgm:spPr/>
      <dgm:t>
        <a:bodyPr/>
        <a:lstStyle/>
        <a:p>
          <a:endParaRPr lang="fr-CH" sz="1000"/>
        </a:p>
      </dgm:t>
    </dgm:pt>
    <dgm:pt modelId="{9CBF963F-6DB3-4F9A-8D1E-DB587F92CB96}">
      <dgm:prSet phldrT="[Texte]" custT="1"/>
      <dgm:spPr/>
      <dgm:t>
        <a:bodyPr/>
        <a:lstStyle/>
        <a:p>
          <a:r>
            <a:rPr lang="fr-CH" sz="1800" dirty="0" smtClean="0"/>
            <a:t>102’325</a:t>
          </a:r>
          <a:endParaRPr lang="fr-CH" sz="1800" dirty="0"/>
        </a:p>
      </dgm:t>
    </dgm:pt>
    <dgm:pt modelId="{80F38D4D-59B5-47DD-93A0-DBCC0D5721A0}" type="parTrans" cxnId="{A190B4B3-9DA0-4D06-9C83-BF43C99A002B}">
      <dgm:prSet/>
      <dgm:spPr/>
      <dgm:t>
        <a:bodyPr/>
        <a:lstStyle/>
        <a:p>
          <a:endParaRPr lang="fr-CH" sz="1000"/>
        </a:p>
      </dgm:t>
    </dgm:pt>
    <dgm:pt modelId="{C4E27646-27BC-45E5-9220-97DF101B18F8}" type="sibTrans" cxnId="{A190B4B3-9DA0-4D06-9C83-BF43C99A002B}">
      <dgm:prSet/>
      <dgm:spPr/>
      <dgm:t>
        <a:bodyPr/>
        <a:lstStyle/>
        <a:p>
          <a:endParaRPr lang="fr-CH" sz="1000"/>
        </a:p>
      </dgm:t>
    </dgm:pt>
    <dgm:pt modelId="{3B29C4BB-067B-4716-ADE4-08588D12AB5D}" type="pres">
      <dgm:prSet presAssocID="{E4B56B55-6673-4900-A59F-3170E90393EC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fr-CH"/>
        </a:p>
      </dgm:t>
    </dgm:pt>
    <dgm:pt modelId="{3531E803-AB38-4F4D-9E3C-42FA7ABE7CF4}" type="pres">
      <dgm:prSet presAssocID="{58DFEB72-2D0C-4DCA-8598-0808B21D0928}" presName="root" presStyleCnt="0">
        <dgm:presLayoutVars>
          <dgm:chMax/>
          <dgm:chPref/>
        </dgm:presLayoutVars>
      </dgm:prSet>
      <dgm:spPr/>
    </dgm:pt>
    <dgm:pt modelId="{A272E563-38CE-45A4-B7C6-FC1EDE6025CC}" type="pres">
      <dgm:prSet presAssocID="{58DFEB72-2D0C-4DCA-8598-0808B21D0928}" presName="rootComposite" presStyleCnt="0">
        <dgm:presLayoutVars/>
      </dgm:prSet>
      <dgm:spPr/>
    </dgm:pt>
    <dgm:pt modelId="{445C13AB-4634-4E47-B94C-CC321F1BFBEA}" type="pres">
      <dgm:prSet presAssocID="{58DFEB72-2D0C-4DCA-8598-0808B21D0928}" presName="ParentAccent" presStyleLbl="alignNode1" presStyleIdx="0" presStyleCnt="4"/>
      <dgm:spPr/>
    </dgm:pt>
    <dgm:pt modelId="{BA09EF91-23FC-4229-9CD5-60E609914FAF}" type="pres">
      <dgm:prSet presAssocID="{58DFEB72-2D0C-4DCA-8598-0808B21D0928}" presName="ParentSmallAccent" presStyleLbl="fgAcc1" presStyleIdx="0" presStyleCnt="4"/>
      <dgm:spPr/>
    </dgm:pt>
    <dgm:pt modelId="{72D00DE4-2E44-4EEF-BF52-41CCEDB9DDD4}" type="pres">
      <dgm:prSet presAssocID="{58DFEB72-2D0C-4DCA-8598-0808B21D0928}" presName="Parent" presStyleLbl="revTx" presStyleIdx="0" presStyleCnt="20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F07BEDC8-FFC9-4094-8BCA-DB8060A32DA7}" type="pres">
      <dgm:prSet presAssocID="{58DFEB72-2D0C-4DCA-8598-0808B21D0928}" presName="childShape" presStyleCnt="0">
        <dgm:presLayoutVars>
          <dgm:chMax val="0"/>
          <dgm:chPref val="0"/>
        </dgm:presLayoutVars>
      </dgm:prSet>
      <dgm:spPr/>
    </dgm:pt>
    <dgm:pt modelId="{A69CD80B-AF45-4C12-AF80-89E364CA3B81}" type="pres">
      <dgm:prSet presAssocID="{700B7B97-805C-4ECE-9496-B06D05908281}" presName="childComposite" presStyleCnt="0">
        <dgm:presLayoutVars>
          <dgm:chMax val="0"/>
          <dgm:chPref val="0"/>
        </dgm:presLayoutVars>
      </dgm:prSet>
      <dgm:spPr/>
    </dgm:pt>
    <dgm:pt modelId="{8A96383E-3A21-4FB6-8314-A5AF24136F0E}" type="pres">
      <dgm:prSet presAssocID="{700B7B97-805C-4ECE-9496-B06D05908281}" presName="ChildAccent" presStyleLbl="solidFgAcc1" presStyleIdx="0" presStyleCnt="16"/>
      <dgm:spPr/>
    </dgm:pt>
    <dgm:pt modelId="{86EE282A-97A5-4B74-BEEA-99450CC671EB}" type="pres">
      <dgm:prSet presAssocID="{700B7B97-805C-4ECE-9496-B06D05908281}" presName="Child" presStyleLbl="revTx" presStyleIdx="1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B624C3ED-7F3C-4D81-8B9C-86695C7C974F}" type="pres">
      <dgm:prSet presAssocID="{C8159A65-C567-4B6C-83A2-CC8AD330A062}" presName="childComposite" presStyleCnt="0">
        <dgm:presLayoutVars>
          <dgm:chMax val="0"/>
          <dgm:chPref val="0"/>
        </dgm:presLayoutVars>
      </dgm:prSet>
      <dgm:spPr/>
    </dgm:pt>
    <dgm:pt modelId="{D7505189-1042-4CF6-8840-A67544556281}" type="pres">
      <dgm:prSet presAssocID="{C8159A65-C567-4B6C-83A2-CC8AD330A062}" presName="ChildAccent" presStyleLbl="solidFgAcc1" presStyleIdx="1" presStyleCnt="16"/>
      <dgm:spPr/>
    </dgm:pt>
    <dgm:pt modelId="{E3FD6961-CA0F-4B0F-8569-EF0A673D2E95}" type="pres">
      <dgm:prSet presAssocID="{C8159A65-C567-4B6C-83A2-CC8AD330A062}" presName="Child" presStyleLbl="revTx" presStyleIdx="2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0DEC5D73-1599-430C-A5E7-B0BC9977F31B}" type="pres">
      <dgm:prSet presAssocID="{0B409854-5D54-4476-9D09-1B4A12DB14E7}" presName="childComposite" presStyleCnt="0">
        <dgm:presLayoutVars>
          <dgm:chMax val="0"/>
          <dgm:chPref val="0"/>
        </dgm:presLayoutVars>
      </dgm:prSet>
      <dgm:spPr/>
    </dgm:pt>
    <dgm:pt modelId="{79B33FFE-C828-42E1-9F90-BA49C5B6F530}" type="pres">
      <dgm:prSet presAssocID="{0B409854-5D54-4476-9D09-1B4A12DB14E7}" presName="ChildAccent" presStyleLbl="solidFgAcc1" presStyleIdx="2" presStyleCnt="16"/>
      <dgm:spPr/>
    </dgm:pt>
    <dgm:pt modelId="{588BBFA9-88B9-466E-8300-1482C4BC80BB}" type="pres">
      <dgm:prSet presAssocID="{0B409854-5D54-4476-9D09-1B4A12DB14E7}" presName="Child" presStyleLbl="revTx" presStyleIdx="3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BCA5B5CA-7374-4735-B3F9-6164225D2722}" type="pres">
      <dgm:prSet presAssocID="{33904984-0A40-4341-ADA2-102442F2CB1C}" presName="childComposite" presStyleCnt="0">
        <dgm:presLayoutVars>
          <dgm:chMax val="0"/>
          <dgm:chPref val="0"/>
        </dgm:presLayoutVars>
      </dgm:prSet>
      <dgm:spPr/>
    </dgm:pt>
    <dgm:pt modelId="{B621259B-43BE-42ED-AB48-DFE5B7919C7B}" type="pres">
      <dgm:prSet presAssocID="{33904984-0A40-4341-ADA2-102442F2CB1C}" presName="ChildAccent" presStyleLbl="solidFgAcc1" presStyleIdx="3" presStyleCnt="16"/>
      <dgm:spPr/>
    </dgm:pt>
    <dgm:pt modelId="{02B122C5-68E2-4996-9EF1-3D9AA7915C3D}" type="pres">
      <dgm:prSet presAssocID="{33904984-0A40-4341-ADA2-102442F2CB1C}" presName="Child" presStyleLbl="revTx" presStyleIdx="4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913AD8F8-2230-4BFD-AC37-D5FC90DD7C2E}" type="pres">
      <dgm:prSet presAssocID="{D7A7F204-EC51-472B-9801-DAA54A70C077}" presName="root" presStyleCnt="0">
        <dgm:presLayoutVars>
          <dgm:chMax/>
          <dgm:chPref/>
        </dgm:presLayoutVars>
      </dgm:prSet>
      <dgm:spPr/>
    </dgm:pt>
    <dgm:pt modelId="{ADEA8CEC-E661-4573-882C-FAF7AE5A5074}" type="pres">
      <dgm:prSet presAssocID="{D7A7F204-EC51-472B-9801-DAA54A70C077}" presName="rootComposite" presStyleCnt="0">
        <dgm:presLayoutVars/>
      </dgm:prSet>
      <dgm:spPr/>
    </dgm:pt>
    <dgm:pt modelId="{618AC2A6-9B10-4BDC-88D4-F2E6B0BD25C6}" type="pres">
      <dgm:prSet presAssocID="{D7A7F204-EC51-472B-9801-DAA54A70C077}" presName="ParentAccent" presStyleLbl="alignNode1" presStyleIdx="1" presStyleCnt="4"/>
      <dgm:spPr/>
    </dgm:pt>
    <dgm:pt modelId="{38073EF6-5286-41C2-928E-B3622B747F14}" type="pres">
      <dgm:prSet presAssocID="{D7A7F204-EC51-472B-9801-DAA54A70C077}" presName="ParentSmallAccent" presStyleLbl="fgAcc1" presStyleIdx="1" presStyleCnt="4"/>
      <dgm:spPr/>
    </dgm:pt>
    <dgm:pt modelId="{2326232C-7938-4F64-90FD-745591DBD0B9}" type="pres">
      <dgm:prSet presAssocID="{D7A7F204-EC51-472B-9801-DAA54A70C077}" presName="Parent" presStyleLbl="revTx" presStyleIdx="5" presStyleCnt="20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227D0539-DCE6-47A8-B4DC-64FDD6817CB3}" type="pres">
      <dgm:prSet presAssocID="{D7A7F204-EC51-472B-9801-DAA54A70C077}" presName="childShape" presStyleCnt="0">
        <dgm:presLayoutVars>
          <dgm:chMax val="0"/>
          <dgm:chPref val="0"/>
        </dgm:presLayoutVars>
      </dgm:prSet>
      <dgm:spPr/>
    </dgm:pt>
    <dgm:pt modelId="{045B9940-AEEC-4C51-95A3-C5D5811D05A8}" type="pres">
      <dgm:prSet presAssocID="{65DF48BD-8E01-4F74-B43D-429CC1EA9FBA}" presName="childComposite" presStyleCnt="0">
        <dgm:presLayoutVars>
          <dgm:chMax val="0"/>
          <dgm:chPref val="0"/>
        </dgm:presLayoutVars>
      </dgm:prSet>
      <dgm:spPr/>
    </dgm:pt>
    <dgm:pt modelId="{61FF0141-96D2-49B3-89AD-2050CE559841}" type="pres">
      <dgm:prSet presAssocID="{65DF48BD-8E01-4F74-B43D-429CC1EA9FBA}" presName="ChildAccent" presStyleLbl="solidFgAcc1" presStyleIdx="4" presStyleCnt="16"/>
      <dgm:spPr/>
    </dgm:pt>
    <dgm:pt modelId="{403817F4-31F3-4A2D-BD2C-BA363CB5349E}" type="pres">
      <dgm:prSet presAssocID="{65DF48BD-8E01-4F74-B43D-429CC1EA9FBA}" presName="Child" presStyleLbl="revTx" presStyleIdx="6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3B8C4663-8733-41C0-8926-D9432327068F}" type="pres">
      <dgm:prSet presAssocID="{8A184372-3376-40FB-B63A-15282B46943B}" presName="childComposite" presStyleCnt="0">
        <dgm:presLayoutVars>
          <dgm:chMax val="0"/>
          <dgm:chPref val="0"/>
        </dgm:presLayoutVars>
      </dgm:prSet>
      <dgm:spPr/>
    </dgm:pt>
    <dgm:pt modelId="{01A692E2-3A47-4472-BD2B-1005F76781FA}" type="pres">
      <dgm:prSet presAssocID="{8A184372-3376-40FB-B63A-15282B46943B}" presName="ChildAccent" presStyleLbl="solidFgAcc1" presStyleIdx="5" presStyleCnt="16"/>
      <dgm:spPr/>
    </dgm:pt>
    <dgm:pt modelId="{433DE527-7974-4C47-AE93-8F49BE71E135}" type="pres">
      <dgm:prSet presAssocID="{8A184372-3376-40FB-B63A-15282B46943B}" presName="Child" presStyleLbl="revTx" presStyleIdx="7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3FB17BCB-D9E4-49F8-B1E6-F64E0C1C0754}" type="pres">
      <dgm:prSet presAssocID="{CC5CC95D-4A1F-4B65-9746-C353B7C3BC5F}" presName="childComposite" presStyleCnt="0">
        <dgm:presLayoutVars>
          <dgm:chMax val="0"/>
          <dgm:chPref val="0"/>
        </dgm:presLayoutVars>
      </dgm:prSet>
      <dgm:spPr/>
    </dgm:pt>
    <dgm:pt modelId="{C531C480-B989-419C-B79C-8FDB301CA3B4}" type="pres">
      <dgm:prSet presAssocID="{CC5CC95D-4A1F-4B65-9746-C353B7C3BC5F}" presName="ChildAccent" presStyleLbl="solidFgAcc1" presStyleIdx="6" presStyleCnt="16"/>
      <dgm:spPr/>
    </dgm:pt>
    <dgm:pt modelId="{28362DB3-B557-453E-963F-7567C8256BAD}" type="pres">
      <dgm:prSet presAssocID="{CC5CC95D-4A1F-4B65-9746-C353B7C3BC5F}" presName="Child" presStyleLbl="revTx" presStyleIdx="8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59453EFE-8ADB-42DE-A708-0DA0CC46CF4A}" type="pres">
      <dgm:prSet presAssocID="{547CF258-B9C3-42E6-8A25-440289B06B49}" presName="childComposite" presStyleCnt="0">
        <dgm:presLayoutVars>
          <dgm:chMax val="0"/>
          <dgm:chPref val="0"/>
        </dgm:presLayoutVars>
      </dgm:prSet>
      <dgm:spPr/>
    </dgm:pt>
    <dgm:pt modelId="{12C296A2-D9EC-4457-91E5-C6311C0EC398}" type="pres">
      <dgm:prSet presAssocID="{547CF258-B9C3-42E6-8A25-440289B06B49}" presName="ChildAccent" presStyleLbl="solidFgAcc1" presStyleIdx="7" presStyleCnt="16"/>
      <dgm:spPr/>
    </dgm:pt>
    <dgm:pt modelId="{3780901B-21D6-4743-AF98-254999C46B43}" type="pres">
      <dgm:prSet presAssocID="{547CF258-B9C3-42E6-8A25-440289B06B49}" presName="Child" presStyleLbl="revTx" presStyleIdx="9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ACFEBB6C-FA66-4495-B05A-79B21DA9EB28}" type="pres">
      <dgm:prSet presAssocID="{1E90AD24-C0C8-4E1B-AD83-C5C010EEB463}" presName="root" presStyleCnt="0">
        <dgm:presLayoutVars>
          <dgm:chMax/>
          <dgm:chPref/>
        </dgm:presLayoutVars>
      </dgm:prSet>
      <dgm:spPr/>
    </dgm:pt>
    <dgm:pt modelId="{06ED1E32-76E6-4ACE-85D7-0FDCF19A4774}" type="pres">
      <dgm:prSet presAssocID="{1E90AD24-C0C8-4E1B-AD83-C5C010EEB463}" presName="rootComposite" presStyleCnt="0">
        <dgm:presLayoutVars/>
      </dgm:prSet>
      <dgm:spPr/>
    </dgm:pt>
    <dgm:pt modelId="{BCF7CB04-2D45-4900-87A9-C6809A2945DB}" type="pres">
      <dgm:prSet presAssocID="{1E90AD24-C0C8-4E1B-AD83-C5C010EEB463}" presName="ParentAccent" presStyleLbl="alignNode1" presStyleIdx="2" presStyleCnt="4"/>
      <dgm:spPr/>
    </dgm:pt>
    <dgm:pt modelId="{5C91E8EC-4427-4A4D-A00A-CDD832FBFBCC}" type="pres">
      <dgm:prSet presAssocID="{1E90AD24-C0C8-4E1B-AD83-C5C010EEB463}" presName="ParentSmallAccent" presStyleLbl="fgAcc1" presStyleIdx="2" presStyleCnt="4"/>
      <dgm:spPr/>
    </dgm:pt>
    <dgm:pt modelId="{8EA5F0F8-1D5A-4124-82E7-3D6F6CCE2445}" type="pres">
      <dgm:prSet presAssocID="{1E90AD24-C0C8-4E1B-AD83-C5C010EEB463}" presName="Parent" presStyleLbl="revTx" presStyleIdx="10" presStyleCnt="20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D53D3F5F-A7BC-445A-A506-0B6C5D98E72B}" type="pres">
      <dgm:prSet presAssocID="{1E90AD24-C0C8-4E1B-AD83-C5C010EEB463}" presName="childShape" presStyleCnt="0">
        <dgm:presLayoutVars>
          <dgm:chMax val="0"/>
          <dgm:chPref val="0"/>
        </dgm:presLayoutVars>
      </dgm:prSet>
      <dgm:spPr/>
    </dgm:pt>
    <dgm:pt modelId="{C735C0FD-17E7-44F6-9765-793408DBD333}" type="pres">
      <dgm:prSet presAssocID="{AA46FEA3-41E6-4FD9-BF05-46D753BD8843}" presName="childComposite" presStyleCnt="0">
        <dgm:presLayoutVars>
          <dgm:chMax val="0"/>
          <dgm:chPref val="0"/>
        </dgm:presLayoutVars>
      </dgm:prSet>
      <dgm:spPr/>
    </dgm:pt>
    <dgm:pt modelId="{215A7D8A-D9DC-4A89-BF16-90CD43100260}" type="pres">
      <dgm:prSet presAssocID="{AA46FEA3-41E6-4FD9-BF05-46D753BD8843}" presName="ChildAccent" presStyleLbl="solidFgAcc1" presStyleIdx="8" presStyleCnt="16"/>
      <dgm:spPr/>
    </dgm:pt>
    <dgm:pt modelId="{AC1C6F61-2FC4-4D63-8F3C-A000E97CA758}" type="pres">
      <dgm:prSet presAssocID="{AA46FEA3-41E6-4FD9-BF05-46D753BD8843}" presName="Child" presStyleLbl="revTx" presStyleIdx="11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3846B4C9-F6D2-4705-87CA-8958802C6AD6}" type="pres">
      <dgm:prSet presAssocID="{14970DF6-0807-49CE-AB7E-265F38AC02AF}" presName="childComposite" presStyleCnt="0">
        <dgm:presLayoutVars>
          <dgm:chMax val="0"/>
          <dgm:chPref val="0"/>
        </dgm:presLayoutVars>
      </dgm:prSet>
      <dgm:spPr/>
    </dgm:pt>
    <dgm:pt modelId="{B567C64D-3B20-4648-ACA6-7AC79DFE79BE}" type="pres">
      <dgm:prSet presAssocID="{14970DF6-0807-49CE-AB7E-265F38AC02AF}" presName="ChildAccent" presStyleLbl="solidFgAcc1" presStyleIdx="9" presStyleCnt="16"/>
      <dgm:spPr/>
    </dgm:pt>
    <dgm:pt modelId="{4D941A84-9670-4CB6-88FD-62947ED8DDD2}" type="pres">
      <dgm:prSet presAssocID="{14970DF6-0807-49CE-AB7E-265F38AC02AF}" presName="Child" presStyleLbl="revTx" presStyleIdx="12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B5D8EA17-5D31-4BE6-94EA-16429FFC5071}" type="pres">
      <dgm:prSet presAssocID="{9CBF963F-6DB3-4F9A-8D1E-DB587F92CB96}" presName="childComposite" presStyleCnt="0">
        <dgm:presLayoutVars>
          <dgm:chMax val="0"/>
          <dgm:chPref val="0"/>
        </dgm:presLayoutVars>
      </dgm:prSet>
      <dgm:spPr/>
    </dgm:pt>
    <dgm:pt modelId="{7706648A-D38B-4450-AC3E-C260CEEB52E0}" type="pres">
      <dgm:prSet presAssocID="{9CBF963F-6DB3-4F9A-8D1E-DB587F92CB96}" presName="ChildAccent" presStyleLbl="solidFgAcc1" presStyleIdx="10" presStyleCnt="16"/>
      <dgm:spPr/>
    </dgm:pt>
    <dgm:pt modelId="{EB32EF3E-4F55-4742-B2C1-E6EE2CA2989E}" type="pres">
      <dgm:prSet presAssocID="{9CBF963F-6DB3-4F9A-8D1E-DB587F92CB96}" presName="Child" presStyleLbl="revTx" presStyleIdx="13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48EFCFFC-7D97-40DD-942F-1252D9E84CA9}" type="pres">
      <dgm:prSet presAssocID="{6AA0F96B-76DF-4F70-BA60-183AB485272A}" presName="childComposite" presStyleCnt="0">
        <dgm:presLayoutVars>
          <dgm:chMax val="0"/>
          <dgm:chPref val="0"/>
        </dgm:presLayoutVars>
      </dgm:prSet>
      <dgm:spPr/>
    </dgm:pt>
    <dgm:pt modelId="{E5B1E7A8-98AC-4C7D-AF4E-F270F8909781}" type="pres">
      <dgm:prSet presAssocID="{6AA0F96B-76DF-4F70-BA60-183AB485272A}" presName="ChildAccent" presStyleLbl="solidFgAcc1" presStyleIdx="11" presStyleCnt="16"/>
      <dgm:spPr/>
    </dgm:pt>
    <dgm:pt modelId="{F36AD9E8-716C-4E28-8D8A-7AD19105318F}" type="pres">
      <dgm:prSet presAssocID="{6AA0F96B-76DF-4F70-BA60-183AB485272A}" presName="Child" presStyleLbl="revTx" presStyleIdx="14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EB20FD46-2CAB-4191-AB1B-5C72046AADD4}" type="pres">
      <dgm:prSet presAssocID="{84F3FDE0-875B-4EA0-AF0B-4E48DAAB9403}" presName="root" presStyleCnt="0">
        <dgm:presLayoutVars>
          <dgm:chMax/>
          <dgm:chPref/>
        </dgm:presLayoutVars>
      </dgm:prSet>
      <dgm:spPr/>
    </dgm:pt>
    <dgm:pt modelId="{FB8A9B03-2A31-4DA0-85AF-EAA575960DCF}" type="pres">
      <dgm:prSet presAssocID="{84F3FDE0-875B-4EA0-AF0B-4E48DAAB9403}" presName="rootComposite" presStyleCnt="0">
        <dgm:presLayoutVars/>
      </dgm:prSet>
      <dgm:spPr/>
    </dgm:pt>
    <dgm:pt modelId="{0A1048AD-B986-4E5F-893C-E71751685611}" type="pres">
      <dgm:prSet presAssocID="{84F3FDE0-875B-4EA0-AF0B-4E48DAAB9403}" presName="ParentAccent" presStyleLbl="alignNode1" presStyleIdx="3" presStyleCnt="4"/>
      <dgm:spPr/>
    </dgm:pt>
    <dgm:pt modelId="{DE108CA7-90E6-4696-AD61-3DCBC86F26EC}" type="pres">
      <dgm:prSet presAssocID="{84F3FDE0-875B-4EA0-AF0B-4E48DAAB9403}" presName="ParentSmallAccent" presStyleLbl="fgAcc1" presStyleIdx="3" presStyleCnt="4"/>
      <dgm:spPr/>
    </dgm:pt>
    <dgm:pt modelId="{ADA7778B-16BE-456D-B67C-E27FDFF73E88}" type="pres">
      <dgm:prSet presAssocID="{84F3FDE0-875B-4EA0-AF0B-4E48DAAB9403}" presName="Parent" presStyleLbl="revTx" presStyleIdx="15" presStyleCnt="20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331503C2-7338-4B33-B009-4707048F59B2}" type="pres">
      <dgm:prSet presAssocID="{84F3FDE0-875B-4EA0-AF0B-4E48DAAB9403}" presName="childShape" presStyleCnt="0">
        <dgm:presLayoutVars>
          <dgm:chMax val="0"/>
          <dgm:chPref val="0"/>
        </dgm:presLayoutVars>
      </dgm:prSet>
      <dgm:spPr/>
    </dgm:pt>
    <dgm:pt modelId="{8058A7E1-1C18-4CE1-B723-89EE5E5CB7EC}" type="pres">
      <dgm:prSet presAssocID="{34206593-7C8B-4AB1-8476-B07CDB873189}" presName="childComposite" presStyleCnt="0">
        <dgm:presLayoutVars>
          <dgm:chMax val="0"/>
          <dgm:chPref val="0"/>
        </dgm:presLayoutVars>
      </dgm:prSet>
      <dgm:spPr/>
    </dgm:pt>
    <dgm:pt modelId="{EC2EABE7-B31B-483E-BE2E-B0CB19EB5DC0}" type="pres">
      <dgm:prSet presAssocID="{34206593-7C8B-4AB1-8476-B07CDB873189}" presName="ChildAccent" presStyleLbl="solidFgAcc1" presStyleIdx="12" presStyleCnt="16"/>
      <dgm:spPr/>
    </dgm:pt>
    <dgm:pt modelId="{C5FB74F2-37B9-4EF7-9A1D-38A16871D1CC}" type="pres">
      <dgm:prSet presAssocID="{34206593-7C8B-4AB1-8476-B07CDB873189}" presName="Child" presStyleLbl="revTx" presStyleIdx="16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F0F13E80-3392-4E18-859E-578596AB795E}" type="pres">
      <dgm:prSet presAssocID="{DC7DE6DC-846A-4C75-8A87-6361F447D25E}" presName="childComposite" presStyleCnt="0">
        <dgm:presLayoutVars>
          <dgm:chMax val="0"/>
          <dgm:chPref val="0"/>
        </dgm:presLayoutVars>
      </dgm:prSet>
      <dgm:spPr/>
    </dgm:pt>
    <dgm:pt modelId="{7163E1A8-B6A1-46BF-991E-98E2DDD98912}" type="pres">
      <dgm:prSet presAssocID="{DC7DE6DC-846A-4C75-8A87-6361F447D25E}" presName="ChildAccent" presStyleLbl="solidFgAcc1" presStyleIdx="13" presStyleCnt="16"/>
      <dgm:spPr/>
    </dgm:pt>
    <dgm:pt modelId="{95F71036-BBAF-4274-86A2-0B6102E20E81}" type="pres">
      <dgm:prSet presAssocID="{DC7DE6DC-846A-4C75-8A87-6361F447D25E}" presName="Child" presStyleLbl="revTx" presStyleIdx="17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09ADDBC3-05B1-43C6-838C-00AFD187A442}" type="pres">
      <dgm:prSet presAssocID="{18F14BE6-3E84-49EA-9DFA-D72F6A209CB4}" presName="childComposite" presStyleCnt="0">
        <dgm:presLayoutVars>
          <dgm:chMax val="0"/>
          <dgm:chPref val="0"/>
        </dgm:presLayoutVars>
      </dgm:prSet>
      <dgm:spPr/>
    </dgm:pt>
    <dgm:pt modelId="{EF70C2BF-4BC5-47E9-8A1E-E1C58C7F2671}" type="pres">
      <dgm:prSet presAssocID="{18F14BE6-3E84-49EA-9DFA-D72F6A209CB4}" presName="ChildAccent" presStyleLbl="solidFgAcc1" presStyleIdx="14" presStyleCnt="16"/>
      <dgm:spPr/>
    </dgm:pt>
    <dgm:pt modelId="{411E22E5-9F44-4378-ABC8-BF0B34B0672E}" type="pres">
      <dgm:prSet presAssocID="{18F14BE6-3E84-49EA-9DFA-D72F6A209CB4}" presName="Child" presStyleLbl="revTx" presStyleIdx="18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34E87E9F-8C5E-4E3D-A12F-03F74809790E}" type="pres">
      <dgm:prSet presAssocID="{3ECF7371-0CE7-4930-B562-32469A5B634C}" presName="childComposite" presStyleCnt="0">
        <dgm:presLayoutVars>
          <dgm:chMax val="0"/>
          <dgm:chPref val="0"/>
        </dgm:presLayoutVars>
      </dgm:prSet>
      <dgm:spPr/>
    </dgm:pt>
    <dgm:pt modelId="{5E9309DE-1C0D-4329-81D3-612E2F35FF0C}" type="pres">
      <dgm:prSet presAssocID="{3ECF7371-0CE7-4930-B562-32469A5B634C}" presName="ChildAccent" presStyleLbl="solidFgAcc1" presStyleIdx="15" presStyleCnt="16"/>
      <dgm:spPr/>
    </dgm:pt>
    <dgm:pt modelId="{4C91222A-58DB-4E1B-BF34-8CB4E0237BDF}" type="pres">
      <dgm:prSet presAssocID="{3ECF7371-0CE7-4930-B562-32469A5B634C}" presName="Child" presStyleLbl="revTx" presStyleIdx="19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</dgm:ptLst>
  <dgm:cxnLst>
    <dgm:cxn modelId="{783B94D7-BA0D-4513-9E57-B2DA3451E702}" type="presOf" srcId="{65DF48BD-8E01-4F74-B43D-429CC1EA9FBA}" destId="{403817F4-31F3-4A2D-BD2C-BA363CB5349E}" srcOrd="0" destOrd="0" presId="urn:microsoft.com/office/officeart/2008/layout/SquareAccentList"/>
    <dgm:cxn modelId="{5036B22E-C12D-44B5-AE1E-1FEDDD97F47E}" srcId="{84F3FDE0-875B-4EA0-AF0B-4E48DAAB9403}" destId="{18F14BE6-3E84-49EA-9DFA-D72F6A209CB4}" srcOrd="2" destOrd="0" parTransId="{1778DE5E-6635-41AB-AFF5-C8EF587541A9}" sibTransId="{11A1F9DF-11F6-4385-A3A8-9C76F12815E6}"/>
    <dgm:cxn modelId="{4173D505-E612-467C-AA57-1C3546D74C19}" type="presOf" srcId="{33904984-0A40-4341-ADA2-102442F2CB1C}" destId="{02B122C5-68E2-4996-9EF1-3D9AA7915C3D}" srcOrd="0" destOrd="0" presId="urn:microsoft.com/office/officeart/2008/layout/SquareAccentList"/>
    <dgm:cxn modelId="{D84067B9-06DC-405C-ABF7-8C210997103D}" type="presOf" srcId="{DC7DE6DC-846A-4C75-8A87-6361F447D25E}" destId="{95F71036-BBAF-4274-86A2-0B6102E20E81}" srcOrd="0" destOrd="0" presId="urn:microsoft.com/office/officeart/2008/layout/SquareAccentList"/>
    <dgm:cxn modelId="{29C3D249-1DF4-46BA-9DEC-5872C72B957E}" type="presOf" srcId="{14970DF6-0807-49CE-AB7E-265F38AC02AF}" destId="{4D941A84-9670-4CB6-88FD-62947ED8DDD2}" srcOrd="0" destOrd="0" presId="urn:microsoft.com/office/officeart/2008/layout/SquareAccentList"/>
    <dgm:cxn modelId="{81DC415A-CC90-4382-BC0C-76D472D71761}" type="presOf" srcId="{6AA0F96B-76DF-4F70-BA60-183AB485272A}" destId="{F36AD9E8-716C-4E28-8D8A-7AD19105318F}" srcOrd="0" destOrd="0" presId="urn:microsoft.com/office/officeart/2008/layout/SquareAccentList"/>
    <dgm:cxn modelId="{C1EED670-3033-409C-B9EA-C85D75990127}" srcId="{E4B56B55-6673-4900-A59F-3170E90393EC}" destId="{84F3FDE0-875B-4EA0-AF0B-4E48DAAB9403}" srcOrd="3" destOrd="0" parTransId="{80124D52-5738-47BD-A5B8-A0AE8F254193}" sibTransId="{A0090E40-D13D-4789-9189-10087820912D}"/>
    <dgm:cxn modelId="{1CB5C7D7-81BC-437D-971A-DB7101071B9F}" type="presOf" srcId="{D7A7F204-EC51-472B-9801-DAA54A70C077}" destId="{2326232C-7938-4F64-90FD-745591DBD0B9}" srcOrd="0" destOrd="0" presId="urn:microsoft.com/office/officeart/2008/layout/SquareAccentList"/>
    <dgm:cxn modelId="{A3E09C9A-A203-4EC4-9F23-25723C5C2D80}" type="presOf" srcId="{700B7B97-805C-4ECE-9496-B06D05908281}" destId="{86EE282A-97A5-4B74-BEEA-99450CC671EB}" srcOrd="0" destOrd="0" presId="urn:microsoft.com/office/officeart/2008/layout/SquareAccentList"/>
    <dgm:cxn modelId="{A190B4B3-9DA0-4D06-9C83-BF43C99A002B}" srcId="{1E90AD24-C0C8-4E1B-AD83-C5C010EEB463}" destId="{9CBF963F-6DB3-4F9A-8D1E-DB587F92CB96}" srcOrd="2" destOrd="0" parTransId="{80F38D4D-59B5-47DD-93A0-DBCC0D5721A0}" sibTransId="{C4E27646-27BC-45E5-9220-97DF101B18F8}"/>
    <dgm:cxn modelId="{6E019393-1406-4919-ACCE-7E03F0BFA232}" srcId="{D7A7F204-EC51-472B-9801-DAA54A70C077}" destId="{CC5CC95D-4A1F-4B65-9746-C353B7C3BC5F}" srcOrd="2" destOrd="0" parTransId="{93037C65-4EF6-4555-AAD2-4057434EB179}" sibTransId="{F0407182-A2F7-4F0F-BFE3-13CF09FB9B94}"/>
    <dgm:cxn modelId="{3B97E4F1-FC1E-4C7F-B93B-5AFDEA5E0349}" type="presOf" srcId="{1E90AD24-C0C8-4E1B-AD83-C5C010EEB463}" destId="{8EA5F0F8-1D5A-4124-82E7-3D6F6CCE2445}" srcOrd="0" destOrd="0" presId="urn:microsoft.com/office/officeart/2008/layout/SquareAccentList"/>
    <dgm:cxn modelId="{FE6B5EB1-B569-49D5-8F56-55C738ED2C56}" srcId="{58DFEB72-2D0C-4DCA-8598-0808B21D0928}" destId="{700B7B97-805C-4ECE-9496-B06D05908281}" srcOrd="0" destOrd="0" parTransId="{3CA59B39-C8A5-47C0-83F3-705B9AB9061F}" sibTransId="{88755BB5-C804-411B-90BD-09793B80668D}"/>
    <dgm:cxn modelId="{14D2AD2F-61D1-4987-80A7-9FFED274CB07}" type="presOf" srcId="{9CBF963F-6DB3-4F9A-8D1E-DB587F92CB96}" destId="{EB32EF3E-4F55-4742-B2C1-E6EE2CA2989E}" srcOrd="0" destOrd="0" presId="urn:microsoft.com/office/officeart/2008/layout/SquareAccentList"/>
    <dgm:cxn modelId="{570B842A-44DE-46E1-9718-3707F67493E8}" srcId="{84F3FDE0-875B-4EA0-AF0B-4E48DAAB9403}" destId="{DC7DE6DC-846A-4C75-8A87-6361F447D25E}" srcOrd="1" destOrd="0" parTransId="{57D9612E-8BE5-4EAF-8858-C9C39B901734}" sibTransId="{6D5E738D-7BD7-4A95-8814-5D90E88436B8}"/>
    <dgm:cxn modelId="{9A17AC15-E5DA-4FAE-99A2-6A7DA8ECC610}" srcId="{1E90AD24-C0C8-4E1B-AD83-C5C010EEB463}" destId="{14970DF6-0807-49CE-AB7E-265F38AC02AF}" srcOrd="1" destOrd="0" parTransId="{9344A5A3-4697-4864-82ED-C0D53B162376}" sibTransId="{9A97A022-414F-49AC-B926-4D4289957353}"/>
    <dgm:cxn modelId="{AF9BBF97-5C0D-441F-B9A1-10DC1A80852A}" type="presOf" srcId="{34206593-7C8B-4AB1-8476-B07CDB873189}" destId="{C5FB74F2-37B9-4EF7-9A1D-38A16871D1CC}" srcOrd="0" destOrd="0" presId="urn:microsoft.com/office/officeart/2008/layout/SquareAccentList"/>
    <dgm:cxn modelId="{8F02338B-4E5F-4259-8D29-982A42D274B3}" srcId="{58DFEB72-2D0C-4DCA-8598-0808B21D0928}" destId="{0B409854-5D54-4476-9D09-1B4A12DB14E7}" srcOrd="2" destOrd="0" parTransId="{B502723C-8541-410F-B753-9004794525B6}" sibTransId="{57FE144D-D308-492C-8734-C17C3F11A5C8}"/>
    <dgm:cxn modelId="{D3F219C1-FFFE-486E-B635-11FC70F3A4ED}" srcId="{84F3FDE0-875B-4EA0-AF0B-4E48DAAB9403}" destId="{34206593-7C8B-4AB1-8476-B07CDB873189}" srcOrd="0" destOrd="0" parTransId="{229505A6-9D6E-4D22-BE5F-B0E3E7A9092B}" sibTransId="{B43AA1B5-EF19-4CF8-927D-696AEC6AE4A7}"/>
    <dgm:cxn modelId="{E70BFEC4-29F0-42DD-94BF-3E096B96C2F5}" srcId="{84F3FDE0-875B-4EA0-AF0B-4E48DAAB9403}" destId="{3ECF7371-0CE7-4930-B562-32469A5B634C}" srcOrd="3" destOrd="0" parTransId="{5D8608EE-4B6C-4ADE-BBD6-8A990700B56A}" sibTransId="{C0EA3F1D-E65A-4194-B209-05C06AFF4CDF}"/>
    <dgm:cxn modelId="{06E729DD-F7C8-4C8A-88C0-754BD616FC0F}" srcId="{1E90AD24-C0C8-4E1B-AD83-C5C010EEB463}" destId="{AA46FEA3-41E6-4FD9-BF05-46D753BD8843}" srcOrd="0" destOrd="0" parTransId="{4EE436D9-F231-442E-8BF7-3812C0029617}" sibTransId="{68666C9C-D636-47EB-B4E0-B0244F4B7965}"/>
    <dgm:cxn modelId="{368AF6D3-D83F-40F8-AA8C-0194C43D6193}" type="presOf" srcId="{AA46FEA3-41E6-4FD9-BF05-46D753BD8843}" destId="{AC1C6F61-2FC4-4D63-8F3C-A000E97CA758}" srcOrd="0" destOrd="0" presId="urn:microsoft.com/office/officeart/2008/layout/SquareAccentList"/>
    <dgm:cxn modelId="{1803D45F-CF14-470C-8C56-A0C580F20804}" type="presOf" srcId="{547CF258-B9C3-42E6-8A25-440289B06B49}" destId="{3780901B-21D6-4743-AF98-254999C46B43}" srcOrd="0" destOrd="0" presId="urn:microsoft.com/office/officeart/2008/layout/SquareAccentList"/>
    <dgm:cxn modelId="{4DFBFAB8-3488-4B60-98D7-F840FE727140}" srcId="{58DFEB72-2D0C-4DCA-8598-0808B21D0928}" destId="{33904984-0A40-4341-ADA2-102442F2CB1C}" srcOrd="3" destOrd="0" parTransId="{53025D13-E1AE-431B-BF87-CE6AA4EEE689}" sibTransId="{F5AAB495-753D-41A2-9423-8836AE0537D6}"/>
    <dgm:cxn modelId="{9247A6A5-85C5-4479-977C-22485799310E}" srcId="{D7A7F204-EC51-472B-9801-DAA54A70C077}" destId="{65DF48BD-8E01-4F74-B43D-429CC1EA9FBA}" srcOrd="0" destOrd="0" parTransId="{A043B718-0F5B-4621-9895-4E4769FDEE6B}" sibTransId="{B811EB50-860B-4306-8955-D72772B017CE}"/>
    <dgm:cxn modelId="{8B3E53FD-6818-4884-BE40-55080FDCFD3F}" srcId="{1E90AD24-C0C8-4E1B-AD83-C5C010EEB463}" destId="{6AA0F96B-76DF-4F70-BA60-183AB485272A}" srcOrd="3" destOrd="0" parTransId="{048AF11B-7731-428B-B4D0-197E5AE487BD}" sibTransId="{291B7525-5DDA-43CC-870A-2FAD1275EE2D}"/>
    <dgm:cxn modelId="{550BE7EB-7917-4A7A-B3C1-AE987B66CA52}" type="presOf" srcId="{84F3FDE0-875B-4EA0-AF0B-4E48DAAB9403}" destId="{ADA7778B-16BE-456D-B67C-E27FDFF73E88}" srcOrd="0" destOrd="0" presId="urn:microsoft.com/office/officeart/2008/layout/SquareAccentList"/>
    <dgm:cxn modelId="{830CE91B-25E8-47BB-AEF0-CB90770BD7F4}" srcId="{D7A7F204-EC51-472B-9801-DAA54A70C077}" destId="{547CF258-B9C3-42E6-8A25-440289B06B49}" srcOrd="3" destOrd="0" parTransId="{35460158-4D0B-470E-B815-7D395D162071}" sibTransId="{2D0DF9D2-7461-4A1B-A1CC-BEF4BE8C5D50}"/>
    <dgm:cxn modelId="{8BA4C937-5A26-47F7-88A4-0B31E3D24FC1}" srcId="{D7A7F204-EC51-472B-9801-DAA54A70C077}" destId="{8A184372-3376-40FB-B63A-15282B46943B}" srcOrd="1" destOrd="0" parTransId="{1FCDCEA3-5881-434E-954C-9D55A8B038D8}" sibTransId="{18F0E91D-E9A5-4E59-BE2A-22A4041AB009}"/>
    <dgm:cxn modelId="{46B0F5F8-8F6C-45FC-BDC5-DD6A88E21BF4}" type="presOf" srcId="{0B409854-5D54-4476-9D09-1B4A12DB14E7}" destId="{588BBFA9-88B9-466E-8300-1482C4BC80BB}" srcOrd="0" destOrd="0" presId="urn:microsoft.com/office/officeart/2008/layout/SquareAccentList"/>
    <dgm:cxn modelId="{66F4A3C1-E20A-4BB9-9BB4-FCB03DF4DF52}" type="presOf" srcId="{E4B56B55-6673-4900-A59F-3170E90393EC}" destId="{3B29C4BB-067B-4716-ADE4-08588D12AB5D}" srcOrd="0" destOrd="0" presId="urn:microsoft.com/office/officeart/2008/layout/SquareAccentList"/>
    <dgm:cxn modelId="{A898F60A-500E-4CAD-B3CA-CDCA5613A08D}" type="presOf" srcId="{18F14BE6-3E84-49EA-9DFA-D72F6A209CB4}" destId="{411E22E5-9F44-4378-ABC8-BF0B34B0672E}" srcOrd="0" destOrd="0" presId="urn:microsoft.com/office/officeart/2008/layout/SquareAccentList"/>
    <dgm:cxn modelId="{8B9AB5F1-E890-4D87-AA03-BE144039CA00}" srcId="{E4B56B55-6673-4900-A59F-3170E90393EC}" destId="{58DFEB72-2D0C-4DCA-8598-0808B21D0928}" srcOrd="0" destOrd="0" parTransId="{12D46C27-0F79-4C91-8399-73EB1F2EF1F1}" sibTransId="{3142C3D2-8267-46EE-9C3A-140DD23FA148}"/>
    <dgm:cxn modelId="{F6C15E79-CDEA-4E51-9032-1FF655A63A87}" type="presOf" srcId="{C8159A65-C567-4B6C-83A2-CC8AD330A062}" destId="{E3FD6961-CA0F-4B0F-8569-EF0A673D2E95}" srcOrd="0" destOrd="0" presId="urn:microsoft.com/office/officeart/2008/layout/SquareAccentList"/>
    <dgm:cxn modelId="{2E02A5A9-93D2-4C42-8A22-D857D45872AB}" type="presOf" srcId="{58DFEB72-2D0C-4DCA-8598-0808B21D0928}" destId="{72D00DE4-2E44-4EEF-BF52-41CCEDB9DDD4}" srcOrd="0" destOrd="0" presId="urn:microsoft.com/office/officeart/2008/layout/SquareAccentList"/>
    <dgm:cxn modelId="{6D311890-98A1-4AB7-A461-9259731E6D91}" type="presOf" srcId="{3ECF7371-0CE7-4930-B562-32469A5B634C}" destId="{4C91222A-58DB-4E1B-BF34-8CB4E0237BDF}" srcOrd="0" destOrd="0" presId="urn:microsoft.com/office/officeart/2008/layout/SquareAccentList"/>
    <dgm:cxn modelId="{2525D02F-D4CF-4798-B83D-A6D21A25E4DA}" type="presOf" srcId="{8A184372-3376-40FB-B63A-15282B46943B}" destId="{433DE527-7974-4C47-AE93-8F49BE71E135}" srcOrd="0" destOrd="0" presId="urn:microsoft.com/office/officeart/2008/layout/SquareAccentList"/>
    <dgm:cxn modelId="{31ED54BD-22CC-4FAD-9AEE-2605F4399E76}" srcId="{E4B56B55-6673-4900-A59F-3170E90393EC}" destId="{D7A7F204-EC51-472B-9801-DAA54A70C077}" srcOrd="1" destOrd="0" parTransId="{CB7EDD5D-729A-4E93-BFFF-740FFC164B08}" sibTransId="{39358F00-1D9E-4CC1-B103-0244A0B5C1A6}"/>
    <dgm:cxn modelId="{CD9FE389-44D0-4561-A826-919FD62D20D4}" srcId="{58DFEB72-2D0C-4DCA-8598-0808B21D0928}" destId="{C8159A65-C567-4B6C-83A2-CC8AD330A062}" srcOrd="1" destOrd="0" parTransId="{8EB1E625-FB17-4D9E-A0D6-57E22D0DF2D4}" sibTransId="{FEA71DA0-9B14-411D-91CF-537C606B65C5}"/>
    <dgm:cxn modelId="{8FBF0348-9A51-4693-ADA4-76509E1276C7}" type="presOf" srcId="{CC5CC95D-4A1F-4B65-9746-C353B7C3BC5F}" destId="{28362DB3-B557-453E-963F-7567C8256BAD}" srcOrd="0" destOrd="0" presId="urn:microsoft.com/office/officeart/2008/layout/SquareAccentList"/>
    <dgm:cxn modelId="{CEE175B0-BF23-4F4E-BD25-4716C88A941E}" srcId="{E4B56B55-6673-4900-A59F-3170E90393EC}" destId="{1E90AD24-C0C8-4E1B-AD83-C5C010EEB463}" srcOrd="2" destOrd="0" parTransId="{761F7368-35A8-452F-AD55-7A216BA5893F}" sibTransId="{101E67FB-F29A-4D05-8D62-C874D653AD56}"/>
    <dgm:cxn modelId="{A1995B0F-BFD1-4EF3-AAA6-96B29D61848C}" type="presParOf" srcId="{3B29C4BB-067B-4716-ADE4-08588D12AB5D}" destId="{3531E803-AB38-4F4D-9E3C-42FA7ABE7CF4}" srcOrd="0" destOrd="0" presId="urn:microsoft.com/office/officeart/2008/layout/SquareAccentList"/>
    <dgm:cxn modelId="{2E5CE9CD-AEF2-4DE0-9DE9-DD23EC3B07DE}" type="presParOf" srcId="{3531E803-AB38-4F4D-9E3C-42FA7ABE7CF4}" destId="{A272E563-38CE-45A4-B7C6-FC1EDE6025CC}" srcOrd="0" destOrd="0" presId="urn:microsoft.com/office/officeart/2008/layout/SquareAccentList"/>
    <dgm:cxn modelId="{24CC4F3C-8043-4F02-A9EF-7AA721D86ABE}" type="presParOf" srcId="{A272E563-38CE-45A4-B7C6-FC1EDE6025CC}" destId="{445C13AB-4634-4E47-B94C-CC321F1BFBEA}" srcOrd="0" destOrd="0" presId="urn:microsoft.com/office/officeart/2008/layout/SquareAccentList"/>
    <dgm:cxn modelId="{4689598E-2B29-424A-952D-A4DCF097F48D}" type="presParOf" srcId="{A272E563-38CE-45A4-B7C6-FC1EDE6025CC}" destId="{BA09EF91-23FC-4229-9CD5-60E609914FAF}" srcOrd="1" destOrd="0" presId="urn:microsoft.com/office/officeart/2008/layout/SquareAccentList"/>
    <dgm:cxn modelId="{56CCE79F-9794-4994-9FF0-67616E5BD716}" type="presParOf" srcId="{A272E563-38CE-45A4-B7C6-FC1EDE6025CC}" destId="{72D00DE4-2E44-4EEF-BF52-41CCEDB9DDD4}" srcOrd="2" destOrd="0" presId="urn:microsoft.com/office/officeart/2008/layout/SquareAccentList"/>
    <dgm:cxn modelId="{0B4ED850-92E1-4CB7-B513-6C58387F47B7}" type="presParOf" srcId="{3531E803-AB38-4F4D-9E3C-42FA7ABE7CF4}" destId="{F07BEDC8-FFC9-4094-8BCA-DB8060A32DA7}" srcOrd="1" destOrd="0" presId="urn:microsoft.com/office/officeart/2008/layout/SquareAccentList"/>
    <dgm:cxn modelId="{BAC05F42-8DE4-4FE5-BB44-46B278E3F5D7}" type="presParOf" srcId="{F07BEDC8-FFC9-4094-8BCA-DB8060A32DA7}" destId="{A69CD80B-AF45-4C12-AF80-89E364CA3B81}" srcOrd="0" destOrd="0" presId="urn:microsoft.com/office/officeart/2008/layout/SquareAccentList"/>
    <dgm:cxn modelId="{EF80CCEA-B49A-48CA-A39E-AF9EB218C03A}" type="presParOf" srcId="{A69CD80B-AF45-4C12-AF80-89E364CA3B81}" destId="{8A96383E-3A21-4FB6-8314-A5AF24136F0E}" srcOrd="0" destOrd="0" presId="urn:microsoft.com/office/officeart/2008/layout/SquareAccentList"/>
    <dgm:cxn modelId="{2A69834C-D5D3-493C-9177-B8B6096F9021}" type="presParOf" srcId="{A69CD80B-AF45-4C12-AF80-89E364CA3B81}" destId="{86EE282A-97A5-4B74-BEEA-99450CC671EB}" srcOrd="1" destOrd="0" presId="urn:microsoft.com/office/officeart/2008/layout/SquareAccentList"/>
    <dgm:cxn modelId="{CC3D5EBD-2B20-4685-913D-E2F4A62E238D}" type="presParOf" srcId="{F07BEDC8-FFC9-4094-8BCA-DB8060A32DA7}" destId="{B624C3ED-7F3C-4D81-8B9C-86695C7C974F}" srcOrd="1" destOrd="0" presId="urn:microsoft.com/office/officeart/2008/layout/SquareAccentList"/>
    <dgm:cxn modelId="{4162000E-DEAC-499C-AE36-1B6A3D35BF27}" type="presParOf" srcId="{B624C3ED-7F3C-4D81-8B9C-86695C7C974F}" destId="{D7505189-1042-4CF6-8840-A67544556281}" srcOrd="0" destOrd="0" presId="urn:microsoft.com/office/officeart/2008/layout/SquareAccentList"/>
    <dgm:cxn modelId="{A158E4D7-E799-4DA7-BA95-ED16D29A90F8}" type="presParOf" srcId="{B624C3ED-7F3C-4D81-8B9C-86695C7C974F}" destId="{E3FD6961-CA0F-4B0F-8569-EF0A673D2E95}" srcOrd="1" destOrd="0" presId="urn:microsoft.com/office/officeart/2008/layout/SquareAccentList"/>
    <dgm:cxn modelId="{5AFE52F2-63AE-47C4-8F3E-7D9CD74C0CFE}" type="presParOf" srcId="{F07BEDC8-FFC9-4094-8BCA-DB8060A32DA7}" destId="{0DEC5D73-1599-430C-A5E7-B0BC9977F31B}" srcOrd="2" destOrd="0" presId="urn:microsoft.com/office/officeart/2008/layout/SquareAccentList"/>
    <dgm:cxn modelId="{59E1B3DC-3D1D-4EC3-8895-125C9CBBF4EF}" type="presParOf" srcId="{0DEC5D73-1599-430C-A5E7-B0BC9977F31B}" destId="{79B33FFE-C828-42E1-9F90-BA49C5B6F530}" srcOrd="0" destOrd="0" presId="urn:microsoft.com/office/officeart/2008/layout/SquareAccentList"/>
    <dgm:cxn modelId="{5377068F-5DD2-4DEC-B3FE-B20F806B868D}" type="presParOf" srcId="{0DEC5D73-1599-430C-A5E7-B0BC9977F31B}" destId="{588BBFA9-88B9-466E-8300-1482C4BC80BB}" srcOrd="1" destOrd="0" presId="urn:microsoft.com/office/officeart/2008/layout/SquareAccentList"/>
    <dgm:cxn modelId="{6584DA08-733C-4CE2-8E1D-1D2C80709425}" type="presParOf" srcId="{F07BEDC8-FFC9-4094-8BCA-DB8060A32DA7}" destId="{BCA5B5CA-7374-4735-B3F9-6164225D2722}" srcOrd="3" destOrd="0" presId="urn:microsoft.com/office/officeart/2008/layout/SquareAccentList"/>
    <dgm:cxn modelId="{0E335179-9C88-40A3-9A8E-7744F5F8D04C}" type="presParOf" srcId="{BCA5B5CA-7374-4735-B3F9-6164225D2722}" destId="{B621259B-43BE-42ED-AB48-DFE5B7919C7B}" srcOrd="0" destOrd="0" presId="urn:microsoft.com/office/officeart/2008/layout/SquareAccentList"/>
    <dgm:cxn modelId="{9570DEC2-C914-45AD-A0F8-1E38E123141D}" type="presParOf" srcId="{BCA5B5CA-7374-4735-B3F9-6164225D2722}" destId="{02B122C5-68E2-4996-9EF1-3D9AA7915C3D}" srcOrd="1" destOrd="0" presId="urn:microsoft.com/office/officeart/2008/layout/SquareAccentList"/>
    <dgm:cxn modelId="{A427A136-97D0-4DD2-AA6E-3BC476F050DB}" type="presParOf" srcId="{3B29C4BB-067B-4716-ADE4-08588D12AB5D}" destId="{913AD8F8-2230-4BFD-AC37-D5FC90DD7C2E}" srcOrd="1" destOrd="0" presId="urn:microsoft.com/office/officeart/2008/layout/SquareAccentList"/>
    <dgm:cxn modelId="{D95F0F2C-FE8A-4814-A124-65F16F4DBEF6}" type="presParOf" srcId="{913AD8F8-2230-4BFD-AC37-D5FC90DD7C2E}" destId="{ADEA8CEC-E661-4573-882C-FAF7AE5A5074}" srcOrd="0" destOrd="0" presId="urn:microsoft.com/office/officeart/2008/layout/SquareAccentList"/>
    <dgm:cxn modelId="{484D9D1C-235B-4B1A-A683-32293E42B88F}" type="presParOf" srcId="{ADEA8CEC-E661-4573-882C-FAF7AE5A5074}" destId="{618AC2A6-9B10-4BDC-88D4-F2E6B0BD25C6}" srcOrd="0" destOrd="0" presId="urn:microsoft.com/office/officeart/2008/layout/SquareAccentList"/>
    <dgm:cxn modelId="{BEA5C826-C847-44E2-81EA-BA6F60AA1115}" type="presParOf" srcId="{ADEA8CEC-E661-4573-882C-FAF7AE5A5074}" destId="{38073EF6-5286-41C2-928E-B3622B747F14}" srcOrd="1" destOrd="0" presId="urn:microsoft.com/office/officeart/2008/layout/SquareAccentList"/>
    <dgm:cxn modelId="{CBD26D80-95A6-4D31-8788-DCA6E338B738}" type="presParOf" srcId="{ADEA8CEC-E661-4573-882C-FAF7AE5A5074}" destId="{2326232C-7938-4F64-90FD-745591DBD0B9}" srcOrd="2" destOrd="0" presId="urn:microsoft.com/office/officeart/2008/layout/SquareAccentList"/>
    <dgm:cxn modelId="{DF052B02-8099-4339-B9C6-49523D3EBF00}" type="presParOf" srcId="{913AD8F8-2230-4BFD-AC37-D5FC90DD7C2E}" destId="{227D0539-DCE6-47A8-B4DC-64FDD6817CB3}" srcOrd="1" destOrd="0" presId="urn:microsoft.com/office/officeart/2008/layout/SquareAccentList"/>
    <dgm:cxn modelId="{8D8CFA39-7A75-4811-B155-D349BB470869}" type="presParOf" srcId="{227D0539-DCE6-47A8-B4DC-64FDD6817CB3}" destId="{045B9940-AEEC-4C51-95A3-C5D5811D05A8}" srcOrd="0" destOrd="0" presId="urn:microsoft.com/office/officeart/2008/layout/SquareAccentList"/>
    <dgm:cxn modelId="{F0065B9A-07BD-402C-822D-6A5873964881}" type="presParOf" srcId="{045B9940-AEEC-4C51-95A3-C5D5811D05A8}" destId="{61FF0141-96D2-49B3-89AD-2050CE559841}" srcOrd="0" destOrd="0" presId="urn:microsoft.com/office/officeart/2008/layout/SquareAccentList"/>
    <dgm:cxn modelId="{9D2D0061-5FD3-4DA4-8DF4-BDCC9B34C3CD}" type="presParOf" srcId="{045B9940-AEEC-4C51-95A3-C5D5811D05A8}" destId="{403817F4-31F3-4A2D-BD2C-BA363CB5349E}" srcOrd="1" destOrd="0" presId="urn:microsoft.com/office/officeart/2008/layout/SquareAccentList"/>
    <dgm:cxn modelId="{8327C271-76B8-4EF2-9E55-14BC577C7DA3}" type="presParOf" srcId="{227D0539-DCE6-47A8-B4DC-64FDD6817CB3}" destId="{3B8C4663-8733-41C0-8926-D9432327068F}" srcOrd="1" destOrd="0" presId="urn:microsoft.com/office/officeart/2008/layout/SquareAccentList"/>
    <dgm:cxn modelId="{694FE9A1-B90F-400A-9090-D3B0532A2D9A}" type="presParOf" srcId="{3B8C4663-8733-41C0-8926-D9432327068F}" destId="{01A692E2-3A47-4472-BD2B-1005F76781FA}" srcOrd="0" destOrd="0" presId="urn:microsoft.com/office/officeart/2008/layout/SquareAccentList"/>
    <dgm:cxn modelId="{8BD91E42-61DC-43E7-BA5C-31B24B4A1518}" type="presParOf" srcId="{3B8C4663-8733-41C0-8926-D9432327068F}" destId="{433DE527-7974-4C47-AE93-8F49BE71E135}" srcOrd="1" destOrd="0" presId="urn:microsoft.com/office/officeart/2008/layout/SquareAccentList"/>
    <dgm:cxn modelId="{CFDDE837-3226-4127-8CB7-3009746629D0}" type="presParOf" srcId="{227D0539-DCE6-47A8-B4DC-64FDD6817CB3}" destId="{3FB17BCB-D9E4-49F8-B1E6-F64E0C1C0754}" srcOrd="2" destOrd="0" presId="urn:microsoft.com/office/officeart/2008/layout/SquareAccentList"/>
    <dgm:cxn modelId="{2AD9D07A-8B4C-4BA0-959D-5AB543195171}" type="presParOf" srcId="{3FB17BCB-D9E4-49F8-B1E6-F64E0C1C0754}" destId="{C531C480-B989-419C-B79C-8FDB301CA3B4}" srcOrd="0" destOrd="0" presId="urn:microsoft.com/office/officeart/2008/layout/SquareAccentList"/>
    <dgm:cxn modelId="{0A8EF8C5-7E95-4DA5-8E11-837A54E1B9EF}" type="presParOf" srcId="{3FB17BCB-D9E4-49F8-B1E6-F64E0C1C0754}" destId="{28362DB3-B557-453E-963F-7567C8256BAD}" srcOrd="1" destOrd="0" presId="urn:microsoft.com/office/officeart/2008/layout/SquareAccentList"/>
    <dgm:cxn modelId="{7994CC18-9A2F-4B3B-9A76-D12D69074F4C}" type="presParOf" srcId="{227D0539-DCE6-47A8-B4DC-64FDD6817CB3}" destId="{59453EFE-8ADB-42DE-A708-0DA0CC46CF4A}" srcOrd="3" destOrd="0" presId="urn:microsoft.com/office/officeart/2008/layout/SquareAccentList"/>
    <dgm:cxn modelId="{9890656D-E0A7-405F-B7EB-93B8C7F1AF47}" type="presParOf" srcId="{59453EFE-8ADB-42DE-A708-0DA0CC46CF4A}" destId="{12C296A2-D9EC-4457-91E5-C6311C0EC398}" srcOrd="0" destOrd="0" presId="urn:microsoft.com/office/officeart/2008/layout/SquareAccentList"/>
    <dgm:cxn modelId="{B564FA21-64FE-4496-B146-973D87CCA1DF}" type="presParOf" srcId="{59453EFE-8ADB-42DE-A708-0DA0CC46CF4A}" destId="{3780901B-21D6-4743-AF98-254999C46B43}" srcOrd="1" destOrd="0" presId="urn:microsoft.com/office/officeart/2008/layout/SquareAccentList"/>
    <dgm:cxn modelId="{F8E8B905-32BC-4D62-B6D9-967060B118EF}" type="presParOf" srcId="{3B29C4BB-067B-4716-ADE4-08588D12AB5D}" destId="{ACFEBB6C-FA66-4495-B05A-79B21DA9EB28}" srcOrd="2" destOrd="0" presId="urn:microsoft.com/office/officeart/2008/layout/SquareAccentList"/>
    <dgm:cxn modelId="{217C16CD-2F2B-4CA7-87A6-1B5333F4B39E}" type="presParOf" srcId="{ACFEBB6C-FA66-4495-B05A-79B21DA9EB28}" destId="{06ED1E32-76E6-4ACE-85D7-0FDCF19A4774}" srcOrd="0" destOrd="0" presId="urn:microsoft.com/office/officeart/2008/layout/SquareAccentList"/>
    <dgm:cxn modelId="{D97DFC25-8FEE-4007-9E4E-9D975FF64BA1}" type="presParOf" srcId="{06ED1E32-76E6-4ACE-85D7-0FDCF19A4774}" destId="{BCF7CB04-2D45-4900-87A9-C6809A2945DB}" srcOrd="0" destOrd="0" presId="urn:microsoft.com/office/officeart/2008/layout/SquareAccentList"/>
    <dgm:cxn modelId="{4A0A8C17-102B-47D4-BC26-C57A9825AEE0}" type="presParOf" srcId="{06ED1E32-76E6-4ACE-85D7-0FDCF19A4774}" destId="{5C91E8EC-4427-4A4D-A00A-CDD832FBFBCC}" srcOrd="1" destOrd="0" presId="urn:microsoft.com/office/officeart/2008/layout/SquareAccentList"/>
    <dgm:cxn modelId="{9A7648A2-318D-40AA-A24F-B9EE372F2520}" type="presParOf" srcId="{06ED1E32-76E6-4ACE-85D7-0FDCF19A4774}" destId="{8EA5F0F8-1D5A-4124-82E7-3D6F6CCE2445}" srcOrd="2" destOrd="0" presId="urn:microsoft.com/office/officeart/2008/layout/SquareAccentList"/>
    <dgm:cxn modelId="{ED049BC3-9D8A-487E-89C4-26DBF19B4ECB}" type="presParOf" srcId="{ACFEBB6C-FA66-4495-B05A-79B21DA9EB28}" destId="{D53D3F5F-A7BC-445A-A506-0B6C5D98E72B}" srcOrd="1" destOrd="0" presId="urn:microsoft.com/office/officeart/2008/layout/SquareAccentList"/>
    <dgm:cxn modelId="{9DBD0881-84B4-4830-A375-39C15F47D36E}" type="presParOf" srcId="{D53D3F5F-A7BC-445A-A506-0B6C5D98E72B}" destId="{C735C0FD-17E7-44F6-9765-793408DBD333}" srcOrd="0" destOrd="0" presId="urn:microsoft.com/office/officeart/2008/layout/SquareAccentList"/>
    <dgm:cxn modelId="{6D9D8258-BAAB-42EB-995E-65D392F0CF38}" type="presParOf" srcId="{C735C0FD-17E7-44F6-9765-793408DBD333}" destId="{215A7D8A-D9DC-4A89-BF16-90CD43100260}" srcOrd="0" destOrd="0" presId="urn:microsoft.com/office/officeart/2008/layout/SquareAccentList"/>
    <dgm:cxn modelId="{06E6B090-0ECE-46B5-A16B-B21367E222D5}" type="presParOf" srcId="{C735C0FD-17E7-44F6-9765-793408DBD333}" destId="{AC1C6F61-2FC4-4D63-8F3C-A000E97CA758}" srcOrd="1" destOrd="0" presId="urn:microsoft.com/office/officeart/2008/layout/SquareAccentList"/>
    <dgm:cxn modelId="{531207AA-ECEA-4AA3-BF08-7779D660CAF2}" type="presParOf" srcId="{D53D3F5F-A7BC-445A-A506-0B6C5D98E72B}" destId="{3846B4C9-F6D2-4705-87CA-8958802C6AD6}" srcOrd="1" destOrd="0" presId="urn:microsoft.com/office/officeart/2008/layout/SquareAccentList"/>
    <dgm:cxn modelId="{E62E8A17-3124-4DF9-856E-D816B4457607}" type="presParOf" srcId="{3846B4C9-F6D2-4705-87CA-8958802C6AD6}" destId="{B567C64D-3B20-4648-ACA6-7AC79DFE79BE}" srcOrd="0" destOrd="0" presId="urn:microsoft.com/office/officeart/2008/layout/SquareAccentList"/>
    <dgm:cxn modelId="{0FCFE371-E9DD-4542-A218-6ACF25D57C44}" type="presParOf" srcId="{3846B4C9-F6D2-4705-87CA-8958802C6AD6}" destId="{4D941A84-9670-4CB6-88FD-62947ED8DDD2}" srcOrd="1" destOrd="0" presId="urn:microsoft.com/office/officeart/2008/layout/SquareAccentList"/>
    <dgm:cxn modelId="{E2220852-0688-4D85-9A44-1FAFB079F296}" type="presParOf" srcId="{D53D3F5F-A7BC-445A-A506-0B6C5D98E72B}" destId="{B5D8EA17-5D31-4BE6-94EA-16429FFC5071}" srcOrd="2" destOrd="0" presId="urn:microsoft.com/office/officeart/2008/layout/SquareAccentList"/>
    <dgm:cxn modelId="{EF0102B2-117A-4662-9E44-4C0D1BFB5A87}" type="presParOf" srcId="{B5D8EA17-5D31-4BE6-94EA-16429FFC5071}" destId="{7706648A-D38B-4450-AC3E-C260CEEB52E0}" srcOrd="0" destOrd="0" presId="urn:microsoft.com/office/officeart/2008/layout/SquareAccentList"/>
    <dgm:cxn modelId="{D2109C8F-75A7-4CD9-9768-20F5AF235EC7}" type="presParOf" srcId="{B5D8EA17-5D31-4BE6-94EA-16429FFC5071}" destId="{EB32EF3E-4F55-4742-B2C1-E6EE2CA2989E}" srcOrd="1" destOrd="0" presId="urn:microsoft.com/office/officeart/2008/layout/SquareAccentList"/>
    <dgm:cxn modelId="{5F23782A-DE38-41DC-9C2B-FB7021A2CCE6}" type="presParOf" srcId="{D53D3F5F-A7BC-445A-A506-0B6C5D98E72B}" destId="{48EFCFFC-7D97-40DD-942F-1252D9E84CA9}" srcOrd="3" destOrd="0" presId="urn:microsoft.com/office/officeart/2008/layout/SquareAccentList"/>
    <dgm:cxn modelId="{67CFC982-29DC-43E3-A227-E853CF3D5185}" type="presParOf" srcId="{48EFCFFC-7D97-40DD-942F-1252D9E84CA9}" destId="{E5B1E7A8-98AC-4C7D-AF4E-F270F8909781}" srcOrd="0" destOrd="0" presId="urn:microsoft.com/office/officeart/2008/layout/SquareAccentList"/>
    <dgm:cxn modelId="{4EB25E00-F68A-46F2-A3A2-55D649DB0866}" type="presParOf" srcId="{48EFCFFC-7D97-40DD-942F-1252D9E84CA9}" destId="{F36AD9E8-716C-4E28-8D8A-7AD19105318F}" srcOrd="1" destOrd="0" presId="urn:microsoft.com/office/officeart/2008/layout/SquareAccentList"/>
    <dgm:cxn modelId="{C907269B-2CEA-45FE-A343-5C50AC84C983}" type="presParOf" srcId="{3B29C4BB-067B-4716-ADE4-08588D12AB5D}" destId="{EB20FD46-2CAB-4191-AB1B-5C72046AADD4}" srcOrd="3" destOrd="0" presId="urn:microsoft.com/office/officeart/2008/layout/SquareAccentList"/>
    <dgm:cxn modelId="{D377D70F-B35A-4269-935D-3A270192AFD0}" type="presParOf" srcId="{EB20FD46-2CAB-4191-AB1B-5C72046AADD4}" destId="{FB8A9B03-2A31-4DA0-85AF-EAA575960DCF}" srcOrd="0" destOrd="0" presId="urn:microsoft.com/office/officeart/2008/layout/SquareAccentList"/>
    <dgm:cxn modelId="{366D15E9-8075-4D3E-AA71-8AB70EF9DA23}" type="presParOf" srcId="{FB8A9B03-2A31-4DA0-85AF-EAA575960DCF}" destId="{0A1048AD-B986-4E5F-893C-E71751685611}" srcOrd="0" destOrd="0" presId="urn:microsoft.com/office/officeart/2008/layout/SquareAccentList"/>
    <dgm:cxn modelId="{E797D3B7-D2D9-41A8-9595-0E944225A242}" type="presParOf" srcId="{FB8A9B03-2A31-4DA0-85AF-EAA575960DCF}" destId="{DE108CA7-90E6-4696-AD61-3DCBC86F26EC}" srcOrd="1" destOrd="0" presId="urn:microsoft.com/office/officeart/2008/layout/SquareAccentList"/>
    <dgm:cxn modelId="{C080AEFF-3690-4C6C-8D39-E92C1497E239}" type="presParOf" srcId="{FB8A9B03-2A31-4DA0-85AF-EAA575960DCF}" destId="{ADA7778B-16BE-456D-B67C-E27FDFF73E88}" srcOrd="2" destOrd="0" presId="urn:microsoft.com/office/officeart/2008/layout/SquareAccentList"/>
    <dgm:cxn modelId="{557AF5D1-4313-48F7-80A4-96AD86F1CA3F}" type="presParOf" srcId="{EB20FD46-2CAB-4191-AB1B-5C72046AADD4}" destId="{331503C2-7338-4B33-B009-4707048F59B2}" srcOrd="1" destOrd="0" presId="urn:microsoft.com/office/officeart/2008/layout/SquareAccentList"/>
    <dgm:cxn modelId="{31D4A327-7FDC-41B8-81E1-D1176192A358}" type="presParOf" srcId="{331503C2-7338-4B33-B009-4707048F59B2}" destId="{8058A7E1-1C18-4CE1-B723-89EE5E5CB7EC}" srcOrd="0" destOrd="0" presId="urn:microsoft.com/office/officeart/2008/layout/SquareAccentList"/>
    <dgm:cxn modelId="{0323FFBD-A5E8-4F4C-8D5A-6EE9F088D438}" type="presParOf" srcId="{8058A7E1-1C18-4CE1-B723-89EE5E5CB7EC}" destId="{EC2EABE7-B31B-483E-BE2E-B0CB19EB5DC0}" srcOrd="0" destOrd="0" presId="urn:microsoft.com/office/officeart/2008/layout/SquareAccentList"/>
    <dgm:cxn modelId="{7F00677B-CFE0-45B6-A35D-EBB87CF4F10C}" type="presParOf" srcId="{8058A7E1-1C18-4CE1-B723-89EE5E5CB7EC}" destId="{C5FB74F2-37B9-4EF7-9A1D-38A16871D1CC}" srcOrd="1" destOrd="0" presId="urn:microsoft.com/office/officeart/2008/layout/SquareAccentList"/>
    <dgm:cxn modelId="{9E818065-344B-438D-B20E-C0679435CCC9}" type="presParOf" srcId="{331503C2-7338-4B33-B009-4707048F59B2}" destId="{F0F13E80-3392-4E18-859E-578596AB795E}" srcOrd="1" destOrd="0" presId="urn:microsoft.com/office/officeart/2008/layout/SquareAccentList"/>
    <dgm:cxn modelId="{86558B97-A09F-49A7-BBC5-7DE2485493EA}" type="presParOf" srcId="{F0F13E80-3392-4E18-859E-578596AB795E}" destId="{7163E1A8-B6A1-46BF-991E-98E2DDD98912}" srcOrd="0" destOrd="0" presId="urn:microsoft.com/office/officeart/2008/layout/SquareAccentList"/>
    <dgm:cxn modelId="{C02585F3-F6A5-4D43-910A-86303AC232C7}" type="presParOf" srcId="{F0F13E80-3392-4E18-859E-578596AB795E}" destId="{95F71036-BBAF-4274-86A2-0B6102E20E81}" srcOrd="1" destOrd="0" presId="urn:microsoft.com/office/officeart/2008/layout/SquareAccentList"/>
    <dgm:cxn modelId="{6B027F01-BD3C-4881-92F3-AC7E09D62E31}" type="presParOf" srcId="{331503C2-7338-4B33-B009-4707048F59B2}" destId="{09ADDBC3-05B1-43C6-838C-00AFD187A442}" srcOrd="2" destOrd="0" presId="urn:microsoft.com/office/officeart/2008/layout/SquareAccentList"/>
    <dgm:cxn modelId="{17A89656-664C-4BE2-9165-3E5BC0163F21}" type="presParOf" srcId="{09ADDBC3-05B1-43C6-838C-00AFD187A442}" destId="{EF70C2BF-4BC5-47E9-8A1E-E1C58C7F2671}" srcOrd="0" destOrd="0" presId="urn:microsoft.com/office/officeart/2008/layout/SquareAccentList"/>
    <dgm:cxn modelId="{D7596832-C67F-4CC0-B481-FA777727E018}" type="presParOf" srcId="{09ADDBC3-05B1-43C6-838C-00AFD187A442}" destId="{411E22E5-9F44-4378-ABC8-BF0B34B0672E}" srcOrd="1" destOrd="0" presId="urn:microsoft.com/office/officeart/2008/layout/SquareAccentList"/>
    <dgm:cxn modelId="{8DA432B0-21A7-4555-8570-0D419E652AEC}" type="presParOf" srcId="{331503C2-7338-4B33-B009-4707048F59B2}" destId="{34E87E9F-8C5E-4E3D-A12F-03F74809790E}" srcOrd="3" destOrd="0" presId="urn:microsoft.com/office/officeart/2008/layout/SquareAccentList"/>
    <dgm:cxn modelId="{10DE9A73-C6B4-4F20-94C2-45ABBC01931C}" type="presParOf" srcId="{34E87E9F-8C5E-4E3D-A12F-03F74809790E}" destId="{5E9309DE-1C0D-4329-81D3-612E2F35FF0C}" srcOrd="0" destOrd="0" presId="urn:microsoft.com/office/officeart/2008/layout/SquareAccentList"/>
    <dgm:cxn modelId="{D9957A4F-E31A-4783-AC47-E4395724B343}" type="presParOf" srcId="{34E87E9F-8C5E-4E3D-A12F-03F74809790E}" destId="{4C91222A-58DB-4E1B-BF34-8CB4E0237BDF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C13AB-4634-4E47-B94C-CC321F1BFBEA}">
      <dsp:nvSpPr>
        <dsp:cNvPr id="0" name=""/>
        <dsp:cNvSpPr/>
      </dsp:nvSpPr>
      <dsp:spPr>
        <a:xfrm>
          <a:off x="5729" y="448609"/>
          <a:ext cx="2122653" cy="2497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9EF91-23FC-4229-9CD5-60E609914FAF}">
      <dsp:nvSpPr>
        <dsp:cNvPr id="0" name=""/>
        <dsp:cNvSpPr/>
      </dsp:nvSpPr>
      <dsp:spPr>
        <a:xfrm>
          <a:off x="5729" y="542395"/>
          <a:ext cx="155937" cy="155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D00DE4-2E44-4EEF-BF52-41CCEDB9DDD4}">
      <dsp:nvSpPr>
        <dsp:cNvPr id="0" name=""/>
        <dsp:cNvSpPr/>
      </dsp:nvSpPr>
      <dsp:spPr>
        <a:xfrm>
          <a:off x="5729" y="0"/>
          <a:ext cx="2122653" cy="44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b="1" kern="1200" dirty="0" err="1" smtClean="0"/>
            <a:t>Video</a:t>
          </a:r>
          <a:endParaRPr lang="fr-CH" sz="1800" b="1" kern="1200" dirty="0"/>
        </a:p>
      </dsp:txBody>
      <dsp:txXfrm>
        <a:off x="5729" y="0"/>
        <a:ext cx="2122653" cy="448609"/>
      </dsp:txXfrm>
    </dsp:sp>
    <dsp:sp modelId="{8A96383E-3A21-4FB6-8314-A5AF24136F0E}">
      <dsp:nvSpPr>
        <dsp:cNvPr id="0" name=""/>
        <dsp:cNvSpPr/>
      </dsp:nvSpPr>
      <dsp:spPr>
        <a:xfrm>
          <a:off x="5729" y="905881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E282A-97A5-4B74-BEEA-99450CC671EB}">
      <dsp:nvSpPr>
        <dsp:cNvPr id="0" name=""/>
        <dsp:cNvSpPr/>
      </dsp:nvSpPr>
      <dsp:spPr>
        <a:xfrm>
          <a:off x="154315" y="802107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7 sec, 492x360</a:t>
          </a:r>
          <a:endParaRPr lang="fr-CH" sz="1800" kern="1200" dirty="0"/>
        </a:p>
      </dsp:txBody>
      <dsp:txXfrm>
        <a:off x="154315" y="802107"/>
        <a:ext cx="1974067" cy="363482"/>
      </dsp:txXfrm>
    </dsp:sp>
    <dsp:sp modelId="{D7505189-1042-4CF6-8840-A67544556281}">
      <dsp:nvSpPr>
        <dsp:cNvPr id="0" name=""/>
        <dsp:cNvSpPr/>
      </dsp:nvSpPr>
      <dsp:spPr>
        <a:xfrm>
          <a:off x="5729" y="1269364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314037"/>
              <a:satOff val="-419"/>
              <a:lumOff val="2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FD6961-CA0F-4B0F-8569-EF0A673D2E95}">
      <dsp:nvSpPr>
        <dsp:cNvPr id="0" name=""/>
        <dsp:cNvSpPr/>
      </dsp:nvSpPr>
      <dsp:spPr>
        <a:xfrm>
          <a:off x="154315" y="1165589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9 sec, 960x540</a:t>
          </a:r>
          <a:endParaRPr lang="fr-CH" sz="1800" kern="1200" dirty="0"/>
        </a:p>
      </dsp:txBody>
      <dsp:txXfrm>
        <a:off x="154315" y="1165589"/>
        <a:ext cx="1974067" cy="363482"/>
      </dsp:txXfrm>
    </dsp:sp>
    <dsp:sp modelId="{79B33FFE-C828-42E1-9F90-BA49C5B6F530}">
      <dsp:nvSpPr>
        <dsp:cNvPr id="0" name=""/>
        <dsp:cNvSpPr/>
      </dsp:nvSpPr>
      <dsp:spPr>
        <a:xfrm>
          <a:off x="5729" y="1632846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628074"/>
              <a:satOff val="-839"/>
              <a:lumOff val="4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8BBFA9-88B9-466E-8300-1482C4BC80BB}">
      <dsp:nvSpPr>
        <dsp:cNvPr id="0" name=""/>
        <dsp:cNvSpPr/>
      </dsp:nvSpPr>
      <dsp:spPr>
        <a:xfrm>
          <a:off x="154315" y="1529072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10 sec, 1280x720</a:t>
          </a:r>
          <a:endParaRPr lang="fr-CH" sz="1800" kern="1200" dirty="0"/>
        </a:p>
      </dsp:txBody>
      <dsp:txXfrm>
        <a:off x="154315" y="1529072"/>
        <a:ext cx="1974067" cy="363482"/>
      </dsp:txXfrm>
    </dsp:sp>
    <dsp:sp modelId="{B621259B-43BE-42ED-AB48-DFE5B7919C7B}">
      <dsp:nvSpPr>
        <dsp:cNvPr id="0" name=""/>
        <dsp:cNvSpPr/>
      </dsp:nvSpPr>
      <dsp:spPr>
        <a:xfrm>
          <a:off x="5729" y="1996328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942110"/>
              <a:satOff val="-1258"/>
              <a:lumOff val="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122C5-68E2-4996-9EF1-3D9AA7915C3D}">
      <dsp:nvSpPr>
        <dsp:cNvPr id="0" name=""/>
        <dsp:cNvSpPr/>
      </dsp:nvSpPr>
      <dsp:spPr>
        <a:xfrm>
          <a:off x="154315" y="1892554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23 sec, 640x360</a:t>
          </a:r>
          <a:endParaRPr lang="fr-CH" sz="1800" kern="1200" dirty="0"/>
        </a:p>
      </dsp:txBody>
      <dsp:txXfrm>
        <a:off x="154315" y="1892554"/>
        <a:ext cx="1974067" cy="363482"/>
      </dsp:txXfrm>
    </dsp:sp>
    <dsp:sp modelId="{618AC2A6-9B10-4BDC-88D4-F2E6B0BD25C6}">
      <dsp:nvSpPr>
        <dsp:cNvPr id="0" name=""/>
        <dsp:cNvSpPr/>
      </dsp:nvSpPr>
      <dsp:spPr>
        <a:xfrm>
          <a:off x="2234516" y="448609"/>
          <a:ext cx="2122653" cy="249723"/>
        </a:xfrm>
        <a:prstGeom prst="rect">
          <a:avLst/>
        </a:prstGeom>
        <a:solidFill>
          <a:schemeClr val="accent2">
            <a:hueOff val="-1570184"/>
            <a:satOff val="-2097"/>
            <a:lumOff val="1242"/>
            <a:alphaOff val="0"/>
          </a:schemeClr>
        </a:solidFill>
        <a:ln w="15875" cap="flat" cmpd="sng" algn="ctr">
          <a:solidFill>
            <a:schemeClr val="accent2">
              <a:hueOff val="-1570184"/>
              <a:satOff val="-2097"/>
              <a:lumOff val="12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73EF6-5286-41C2-928E-B3622B747F14}">
      <dsp:nvSpPr>
        <dsp:cNvPr id="0" name=""/>
        <dsp:cNvSpPr/>
      </dsp:nvSpPr>
      <dsp:spPr>
        <a:xfrm>
          <a:off x="2234516" y="542395"/>
          <a:ext cx="155937" cy="155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1570184"/>
              <a:satOff val="-2097"/>
              <a:lumOff val="12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26232C-7938-4F64-90FD-745591DBD0B9}">
      <dsp:nvSpPr>
        <dsp:cNvPr id="0" name=""/>
        <dsp:cNvSpPr/>
      </dsp:nvSpPr>
      <dsp:spPr>
        <a:xfrm>
          <a:off x="2234516" y="0"/>
          <a:ext cx="2122653" cy="44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b="1" kern="1200" dirty="0" smtClean="0"/>
            <a:t>Output size</a:t>
          </a:r>
          <a:endParaRPr lang="fr-CH" sz="1800" b="1" kern="1200" dirty="0"/>
        </a:p>
      </dsp:txBody>
      <dsp:txXfrm>
        <a:off x="2234516" y="0"/>
        <a:ext cx="2122653" cy="448609"/>
      </dsp:txXfrm>
    </dsp:sp>
    <dsp:sp modelId="{61FF0141-96D2-49B3-89AD-2050CE559841}">
      <dsp:nvSpPr>
        <dsp:cNvPr id="0" name=""/>
        <dsp:cNvSpPr/>
      </dsp:nvSpPr>
      <dsp:spPr>
        <a:xfrm>
          <a:off x="2234516" y="905881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1256147"/>
              <a:satOff val="-1677"/>
              <a:lumOff val="9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3817F4-31F3-4A2D-BD2C-BA363CB5349E}">
      <dsp:nvSpPr>
        <dsp:cNvPr id="0" name=""/>
        <dsp:cNvSpPr/>
      </dsp:nvSpPr>
      <dsp:spPr>
        <a:xfrm>
          <a:off x="2383101" y="802107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897 MB</a:t>
          </a:r>
          <a:endParaRPr lang="fr-CH" sz="1800" kern="1200" dirty="0"/>
        </a:p>
      </dsp:txBody>
      <dsp:txXfrm>
        <a:off x="2383101" y="802107"/>
        <a:ext cx="1974067" cy="363482"/>
      </dsp:txXfrm>
    </dsp:sp>
    <dsp:sp modelId="{01A692E2-3A47-4472-BD2B-1005F76781FA}">
      <dsp:nvSpPr>
        <dsp:cNvPr id="0" name=""/>
        <dsp:cNvSpPr/>
      </dsp:nvSpPr>
      <dsp:spPr>
        <a:xfrm>
          <a:off x="2234516" y="1269364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1570184"/>
              <a:satOff val="-2097"/>
              <a:lumOff val="12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DE527-7974-4C47-AE93-8F49BE71E135}">
      <dsp:nvSpPr>
        <dsp:cNvPr id="0" name=""/>
        <dsp:cNvSpPr/>
      </dsp:nvSpPr>
      <dsp:spPr>
        <a:xfrm>
          <a:off x="2383101" y="1165589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136 MB</a:t>
          </a:r>
          <a:endParaRPr lang="fr-CH" sz="1800" kern="1200" dirty="0"/>
        </a:p>
      </dsp:txBody>
      <dsp:txXfrm>
        <a:off x="2383101" y="1165589"/>
        <a:ext cx="1974067" cy="363482"/>
      </dsp:txXfrm>
    </dsp:sp>
    <dsp:sp modelId="{C531C480-B989-419C-B79C-8FDB301CA3B4}">
      <dsp:nvSpPr>
        <dsp:cNvPr id="0" name=""/>
        <dsp:cNvSpPr/>
      </dsp:nvSpPr>
      <dsp:spPr>
        <a:xfrm>
          <a:off x="2234516" y="1632846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1884221"/>
              <a:satOff val="-2516"/>
              <a:lumOff val="1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362DB3-B557-453E-963F-7567C8256BAD}">
      <dsp:nvSpPr>
        <dsp:cNvPr id="0" name=""/>
        <dsp:cNvSpPr/>
      </dsp:nvSpPr>
      <dsp:spPr>
        <a:xfrm>
          <a:off x="2383101" y="1529072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&gt; 729 MB</a:t>
          </a:r>
          <a:endParaRPr lang="fr-CH" sz="1800" kern="1200" dirty="0"/>
        </a:p>
      </dsp:txBody>
      <dsp:txXfrm>
        <a:off x="2383101" y="1529072"/>
        <a:ext cx="1974067" cy="363482"/>
      </dsp:txXfrm>
    </dsp:sp>
    <dsp:sp modelId="{12C296A2-D9EC-4457-91E5-C6311C0EC398}">
      <dsp:nvSpPr>
        <dsp:cNvPr id="0" name=""/>
        <dsp:cNvSpPr/>
      </dsp:nvSpPr>
      <dsp:spPr>
        <a:xfrm>
          <a:off x="2234516" y="1996328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2198257"/>
              <a:satOff val="-2935"/>
              <a:lumOff val="17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80901B-21D6-4743-AF98-254999C46B43}">
      <dsp:nvSpPr>
        <dsp:cNvPr id="0" name=""/>
        <dsp:cNvSpPr/>
      </dsp:nvSpPr>
      <dsp:spPr>
        <a:xfrm>
          <a:off x="2383101" y="1892554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1.43 GB</a:t>
          </a:r>
          <a:endParaRPr lang="fr-CH" sz="1800" kern="1200" dirty="0"/>
        </a:p>
      </dsp:txBody>
      <dsp:txXfrm>
        <a:off x="2383101" y="1892554"/>
        <a:ext cx="1974067" cy="363482"/>
      </dsp:txXfrm>
    </dsp:sp>
    <dsp:sp modelId="{BCF7CB04-2D45-4900-87A9-C6809A2945DB}">
      <dsp:nvSpPr>
        <dsp:cNvPr id="0" name=""/>
        <dsp:cNvSpPr/>
      </dsp:nvSpPr>
      <dsp:spPr>
        <a:xfrm>
          <a:off x="4463302" y="448609"/>
          <a:ext cx="2122653" cy="249723"/>
        </a:xfrm>
        <a:prstGeom prst="rect">
          <a:avLst/>
        </a:prstGeom>
        <a:solidFill>
          <a:schemeClr val="accent2">
            <a:hueOff val="-3140368"/>
            <a:satOff val="-4193"/>
            <a:lumOff val="2484"/>
            <a:alphaOff val="0"/>
          </a:schemeClr>
        </a:solidFill>
        <a:ln w="15875" cap="flat" cmpd="sng" algn="ctr">
          <a:solidFill>
            <a:schemeClr val="accent2">
              <a:hueOff val="-3140368"/>
              <a:satOff val="-4193"/>
              <a:lumOff val="24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1E8EC-4427-4A4D-A00A-CDD832FBFBCC}">
      <dsp:nvSpPr>
        <dsp:cNvPr id="0" name=""/>
        <dsp:cNvSpPr/>
      </dsp:nvSpPr>
      <dsp:spPr>
        <a:xfrm>
          <a:off x="4463302" y="542395"/>
          <a:ext cx="155937" cy="155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3140368"/>
              <a:satOff val="-4193"/>
              <a:lumOff val="24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A5F0F8-1D5A-4124-82E7-3D6F6CCE2445}">
      <dsp:nvSpPr>
        <dsp:cNvPr id="0" name=""/>
        <dsp:cNvSpPr/>
      </dsp:nvSpPr>
      <dsp:spPr>
        <a:xfrm>
          <a:off x="4463302" y="0"/>
          <a:ext cx="2122653" cy="44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b="1" kern="1200" dirty="0" err="1" smtClean="0"/>
            <a:t>Tracked</a:t>
          </a:r>
          <a:r>
            <a:rPr lang="fr-CH" sz="1800" b="1" kern="1200" dirty="0" smtClean="0"/>
            <a:t> Points</a:t>
          </a:r>
          <a:endParaRPr lang="fr-CH" sz="1800" b="1" kern="1200" dirty="0"/>
        </a:p>
      </dsp:txBody>
      <dsp:txXfrm>
        <a:off x="4463302" y="0"/>
        <a:ext cx="2122653" cy="448609"/>
      </dsp:txXfrm>
    </dsp:sp>
    <dsp:sp modelId="{215A7D8A-D9DC-4A89-BF16-90CD43100260}">
      <dsp:nvSpPr>
        <dsp:cNvPr id="0" name=""/>
        <dsp:cNvSpPr/>
      </dsp:nvSpPr>
      <dsp:spPr>
        <a:xfrm>
          <a:off x="4463302" y="905881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2512294"/>
              <a:satOff val="-3355"/>
              <a:lumOff val="19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C6F61-2FC4-4D63-8F3C-A000E97CA758}">
      <dsp:nvSpPr>
        <dsp:cNvPr id="0" name=""/>
        <dsp:cNvSpPr/>
      </dsp:nvSpPr>
      <dsp:spPr>
        <a:xfrm>
          <a:off x="4611888" y="802107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171’524</a:t>
          </a:r>
          <a:endParaRPr lang="fr-CH" sz="1800" kern="1200" dirty="0"/>
        </a:p>
      </dsp:txBody>
      <dsp:txXfrm>
        <a:off x="4611888" y="802107"/>
        <a:ext cx="1974067" cy="363482"/>
      </dsp:txXfrm>
    </dsp:sp>
    <dsp:sp modelId="{B567C64D-3B20-4648-ACA6-7AC79DFE79BE}">
      <dsp:nvSpPr>
        <dsp:cNvPr id="0" name=""/>
        <dsp:cNvSpPr/>
      </dsp:nvSpPr>
      <dsp:spPr>
        <a:xfrm>
          <a:off x="4463302" y="1269364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2826331"/>
              <a:satOff val="-3774"/>
              <a:lumOff val="22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941A84-9670-4CB6-88FD-62947ED8DDD2}">
      <dsp:nvSpPr>
        <dsp:cNvPr id="0" name=""/>
        <dsp:cNvSpPr/>
      </dsp:nvSpPr>
      <dsp:spPr>
        <a:xfrm>
          <a:off x="4611888" y="1165589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2’590</a:t>
          </a:r>
          <a:endParaRPr lang="fr-CH" sz="1800" kern="1200" dirty="0"/>
        </a:p>
      </dsp:txBody>
      <dsp:txXfrm>
        <a:off x="4611888" y="1165589"/>
        <a:ext cx="1974067" cy="363482"/>
      </dsp:txXfrm>
    </dsp:sp>
    <dsp:sp modelId="{7706648A-D38B-4450-AC3E-C260CEEB52E0}">
      <dsp:nvSpPr>
        <dsp:cNvPr id="0" name=""/>
        <dsp:cNvSpPr/>
      </dsp:nvSpPr>
      <dsp:spPr>
        <a:xfrm>
          <a:off x="4463302" y="1632846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3140368"/>
              <a:satOff val="-4193"/>
              <a:lumOff val="24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32EF3E-4F55-4742-B2C1-E6EE2CA2989E}">
      <dsp:nvSpPr>
        <dsp:cNvPr id="0" name=""/>
        <dsp:cNvSpPr/>
      </dsp:nvSpPr>
      <dsp:spPr>
        <a:xfrm>
          <a:off x="4611888" y="1529072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102’325</a:t>
          </a:r>
          <a:endParaRPr lang="fr-CH" sz="1800" kern="1200" dirty="0"/>
        </a:p>
      </dsp:txBody>
      <dsp:txXfrm>
        <a:off x="4611888" y="1529072"/>
        <a:ext cx="1974067" cy="363482"/>
      </dsp:txXfrm>
    </dsp:sp>
    <dsp:sp modelId="{E5B1E7A8-98AC-4C7D-AF4E-F270F8909781}">
      <dsp:nvSpPr>
        <dsp:cNvPr id="0" name=""/>
        <dsp:cNvSpPr/>
      </dsp:nvSpPr>
      <dsp:spPr>
        <a:xfrm>
          <a:off x="4463302" y="1996328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3454404"/>
              <a:satOff val="-4613"/>
              <a:lumOff val="27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6AD9E8-716C-4E28-8D8A-7AD19105318F}">
      <dsp:nvSpPr>
        <dsp:cNvPr id="0" name=""/>
        <dsp:cNvSpPr/>
      </dsp:nvSpPr>
      <dsp:spPr>
        <a:xfrm>
          <a:off x="4611888" y="1892554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97’051</a:t>
          </a:r>
          <a:endParaRPr lang="fr-CH" sz="1800" kern="1200" dirty="0"/>
        </a:p>
      </dsp:txBody>
      <dsp:txXfrm>
        <a:off x="4611888" y="1892554"/>
        <a:ext cx="1974067" cy="363482"/>
      </dsp:txXfrm>
    </dsp:sp>
    <dsp:sp modelId="{0A1048AD-B986-4E5F-893C-E71751685611}">
      <dsp:nvSpPr>
        <dsp:cNvPr id="0" name=""/>
        <dsp:cNvSpPr/>
      </dsp:nvSpPr>
      <dsp:spPr>
        <a:xfrm>
          <a:off x="6692088" y="448609"/>
          <a:ext cx="2122653" cy="249723"/>
        </a:xfrm>
        <a:prstGeom prst="rect">
          <a:avLst/>
        </a:prstGeom>
        <a:solidFill>
          <a:schemeClr val="accent2">
            <a:hueOff val="-4710551"/>
            <a:satOff val="-6290"/>
            <a:lumOff val="3726"/>
            <a:alphaOff val="0"/>
          </a:schemeClr>
        </a:solidFill>
        <a:ln w="15875" cap="flat" cmpd="sng" algn="ctr">
          <a:solidFill>
            <a:schemeClr val="accent2">
              <a:hueOff val="-4710551"/>
              <a:satOff val="-6290"/>
              <a:lumOff val="3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08CA7-90E6-4696-AD61-3DCBC86F26EC}">
      <dsp:nvSpPr>
        <dsp:cNvPr id="0" name=""/>
        <dsp:cNvSpPr/>
      </dsp:nvSpPr>
      <dsp:spPr>
        <a:xfrm>
          <a:off x="6692088" y="542395"/>
          <a:ext cx="155937" cy="155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4710551"/>
              <a:satOff val="-6290"/>
              <a:lumOff val="3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A7778B-16BE-456D-B67C-E27FDFF73E88}">
      <dsp:nvSpPr>
        <dsp:cNvPr id="0" name=""/>
        <dsp:cNvSpPr/>
      </dsp:nvSpPr>
      <dsp:spPr>
        <a:xfrm>
          <a:off x="6692088" y="0"/>
          <a:ext cx="2122653" cy="44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b="1" kern="1200" dirty="0" smtClean="0"/>
            <a:t>Computation time</a:t>
          </a:r>
          <a:endParaRPr lang="fr-CH" sz="1800" b="1" kern="1200" dirty="0"/>
        </a:p>
      </dsp:txBody>
      <dsp:txXfrm>
        <a:off x="6692088" y="0"/>
        <a:ext cx="2122653" cy="448609"/>
      </dsp:txXfrm>
    </dsp:sp>
    <dsp:sp modelId="{EC2EABE7-B31B-483E-BE2E-B0CB19EB5DC0}">
      <dsp:nvSpPr>
        <dsp:cNvPr id="0" name=""/>
        <dsp:cNvSpPr/>
      </dsp:nvSpPr>
      <dsp:spPr>
        <a:xfrm>
          <a:off x="6692088" y="905881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3768441"/>
              <a:satOff val="-5032"/>
              <a:lumOff val="29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B74F2-37B9-4EF7-9A1D-38A16871D1CC}">
      <dsp:nvSpPr>
        <dsp:cNvPr id="0" name=""/>
        <dsp:cNvSpPr/>
      </dsp:nvSpPr>
      <dsp:spPr>
        <a:xfrm>
          <a:off x="6840674" y="802107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5h10</a:t>
          </a:r>
          <a:endParaRPr lang="fr-CH" sz="1800" kern="1200" dirty="0"/>
        </a:p>
      </dsp:txBody>
      <dsp:txXfrm>
        <a:off x="6840674" y="802107"/>
        <a:ext cx="1974067" cy="363482"/>
      </dsp:txXfrm>
    </dsp:sp>
    <dsp:sp modelId="{7163E1A8-B6A1-46BF-991E-98E2DDD98912}">
      <dsp:nvSpPr>
        <dsp:cNvPr id="0" name=""/>
        <dsp:cNvSpPr/>
      </dsp:nvSpPr>
      <dsp:spPr>
        <a:xfrm>
          <a:off x="6692088" y="1269364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4082478"/>
              <a:satOff val="-5451"/>
              <a:lumOff val="3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71036-BBAF-4274-86A2-0B6102E20E81}">
      <dsp:nvSpPr>
        <dsp:cNvPr id="0" name=""/>
        <dsp:cNvSpPr/>
      </dsp:nvSpPr>
      <dsp:spPr>
        <a:xfrm>
          <a:off x="6840674" y="1165589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51min, </a:t>
          </a:r>
          <a:r>
            <a:rPr lang="fr-CH" sz="1800" kern="1200" dirty="0" err="1" smtClean="0">
              <a:solidFill>
                <a:schemeClr val="tx1">
                  <a:lumMod val="65000"/>
                  <a:lumOff val="35000"/>
                </a:schemeClr>
              </a:solidFill>
            </a:rPr>
            <a:t>failed</a:t>
          </a:r>
          <a:endParaRPr lang="fr-CH" sz="18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6840674" y="1165589"/>
        <a:ext cx="1974067" cy="363482"/>
      </dsp:txXfrm>
    </dsp:sp>
    <dsp:sp modelId="{EF70C2BF-4BC5-47E9-8A1E-E1C58C7F2671}">
      <dsp:nvSpPr>
        <dsp:cNvPr id="0" name=""/>
        <dsp:cNvSpPr/>
      </dsp:nvSpPr>
      <dsp:spPr>
        <a:xfrm>
          <a:off x="6692088" y="1632846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4396514"/>
              <a:satOff val="-5871"/>
              <a:lumOff val="34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E22E5-9F44-4378-ABC8-BF0B34B0672E}">
      <dsp:nvSpPr>
        <dsp:cNvPr id="0" name=""/>
        <dsp:cNvSpPr/>
      </dsp:nvSpPr>
      <dsp:spPr>
        <a:xfrm>
          <a:off x="6840674" y="1529072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&gt; 8h</a:t>
          </a:r>
          <a:endParaRPr lang="fr-CH" sz="1800" kern="1200" dirty="0"/>
        </a:p>
      </dsp:txBody>
      <dsp:txXfrm>
        <a:off x="6840674" y="1529072"/>
        <a:ext cx="1974067" cy="363482"/>
      </dsp:txXfrm>
    </dsp:sp>
    <dsp:sp modelId="{5E9309DE-1C0D-4329-81D3-612E2F35FF0C}">
      <dsp:nvSpPr>
        <dsp:cNvPr id="0" name=""/>
        <dsp:cNvSpPr/>
      </dsp:nvSpPr>
      <dsp:spPr>
        <a:xfrm>
          <a:off x="6692088" y="1996328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4710551"/>
              <a:satOff val="-6290"/>
              <a:lumOff val="3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91222A-58DB-4E1B-BF34-8CB4E0237BDF}">
      <dsp:nvSpPr>
        <dsp:cNvPr id="0" name=""/>
        <dsp:cNvSpPr/>
      </dsp:nvSpPr>
      <dsp:spPr>
        <a:xfrm>
          <a:off x="6840674" y="1892554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 7h46</a:t>
          </a:r>
          <a:endParaRPr lang="fr-CH" sz="1800" kern="1200" dirty="0"/>
        </a:p>
      </dsp:txBody>
      <dsp:txXfrm>
        <a:off x="6840674" y="1892554"/>
        <a:ext cx="1974067" cy="363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7A1AC-EBEC-4DA5-B684-FE75C44D63EB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1630C-E1CE-4CA5-873E-5697AAEF379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14139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g"/><Relationship Id="rId13" Type="http://schemas.openxmlformats.org/officeDocument/2006/relationships/image" Target="../media/image30.png"/><Relationship Id="rId3" Type="http://schemas.microsoft.com/office/2007/relationships/media" Target="../media/media3.mpg"/><Relationship Id="rId7" Type="http://schemas.microsoft.com/office/2007/relationships/media" Target="../media/media5.mpg"/><Relationship Id="rId12" Type="http://schemas.openxmlformats.org/officeDocument/2006/relationships/image" Target="../media/image29.png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6" Type="http://schemas.openxmlformats.org/officeDocument/2006/relationships/video" Target="../media/media4.mpg"/><Relationship Id="rId11" Type="http://schemas.openxmlformats.org/officeDocument/2006/relationships/image" Target="../media/image28.png"/><Relationship Id="rId5" Type="http://schemas.microsoft.com/office/2007/relationships/media" Target="../media/media4.mpg"/><Relationship Id="rId10" Type="http://schemas.openxmlformats.org/officeDocument/2006/relationships/image" Target="../media/image27.png"/><Relationship Id="rId4" Type="http://schemas.openxmlformats.org/officeDocument/2006/relationships/video" Target="../media/media3.mpg"/><Relationship Id="rId9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openxmlformats.org/officeDocument/2006/relationships/image" Target="../media/image65.png"/><Relationship Id="rId5" Type="http://schemas.openxmlformats.org/officeDocument/2006/relationships/image" Target="../media/image59.jpeg"/><Relationship Id="rId10" Type="http://schemas.openxmlformats.org/officeDocument/2006/relationships/image" Target="../media/image64.png"/><Relationship Id="rId4" Type="http://schemas.openxmlformats.org/officeDocument/2006/relationships/image" Target="../media/image58.jpeg"/><Relationship Id="rId9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g"/><Relationship Id="rId1" Type="http://schemas.microsoft.com/office/2007/relationships/media" Target="../media/media6.mp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g"/><Relationship Id="rId1" Type="http://schemas.microsoft.com/office/2007/relationships/media" Target="../media/media7.mp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g"/><Relationship Id="rId1" Type="http://schemas.microsoft.com/office/2007/relationships/media" Target="../media/media8.mp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g"/><Relationship Id="rId1" Type="http://schemas.microsoft.com/office/2007/relationships/media" Target="../media/media9.mp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g"/><Relationship Id="rId1" Type="http://schemas.microsoft.com/office/2007/relationships/media" Target="../media/media10.mp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g"/><Relationship Id="rId1" Type="http://schemas.microsoft.com/office/2007/relationships/media" Target="../media/media11.mpg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g"/><Relationship Id="rId1" Type="http://schemas.microsoft.com/office/2007/relationships/media" Target="../media/media12.mp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g"/><Relationship Id="rId1" Type="http://schemas.microsoft.com/office/2007/relationships/media" Target="../media/media13.mpg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g"/><Relationship Id="rId1" Type="http://schemas.microsoft.com/office/2007/relationships/media" Target="../media/media14.mp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g"/><Relationship Id="rId1" Type="http://schemas.microsoft.com/office/2007/relationships/media" Target="../media/media15.mpg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mp"/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mp"/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Adaptive Slow Motion for </a:t>
            </a:r>
            <a:r>
              <a:rPr lang="fr-CH" dirty="0" err="1" smtClean="0"/>
              <a:t>Videos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H" dirty="0" err="1" smtClean="0"/>
              <a:t>Semester</a:t>
            </a:r>
            <a:r>
              <a:rPr lang="fr-CH" dirty="0" smtClean="0"/>
              <a:t> Project</a:t>
            </a:r>
          </a:p>
          <a:p>
            <a:r>
              <a:rPr lang="fr-CH" dirty="0" smtClean="0"/>
              <a:t>Loïc Barben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98317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Optical flow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2843808" y="1280220"/>
            <a:ext cx="356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olidFill>
                  <a:schemeClr val="bg1"/>
                </a:solidFill>
              </a:rPr>
              <a:t>Comparison</a:t>
            </a:r>
            <a:r>
              <a:rPr lang="fr-CH" dirty="0" smtClean="0">
                <a:solidFill>
                  <a:schemeClr val="bg1"/>
                </a:solidFill>
              </a:rPr>
              <a:t> : </a:t>
            </a:r>
            <a:r>
              <a:rPr lang="fr-CH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Farneback</a:t>
            </a:r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 vs </a:t>
            </a:r>
            <a:r>
              <a:rPr lang="fr-CH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Brox</a:t>
            </a:r>
            <a:endParaRPr lang="fr-CH" dirty="0">
              <a:solidFill>
                <a:schemeClr val="bg1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248199" y="3140968"/>
            <a:ext cx="8647602" cy="2298795"/>
            <a:chOff x="395536" y="1721904"/>
            <a:chExt cx="8647602" cy="2298795"/>
          </a:xfrm>
        </p:grpSpPr>
        <p:pic>
          <p:nvPicPr>
            <p:cNvPr id="5" name="Picture 2" descr="G:\asmv\media\backwex\img12fff_flow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721904"/>
              <a:ext cx="4086745" cy="229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G:\asmv\media\backwex\img12_flow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3362" y="1725824"/>
              <a:ext cx="4079776" cy="229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ZoneTexte 7"/>
          <p:cNvSpPr txBox="1"/>
          <p:nvPr/>
        </p:nvSpPr>
        <p:spPr>
          <a:xfrm>
            <a:off x="248199" y="2771636"/>
            <a:ext cx="408674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H" dirty="0" err="1" smtClean="0"/>
              <a:t>Farneback</a:t>
            </a:r>
            <a:r>
              <a:rPr lang="fr-CH" dirty="0" smtClean="0"/>
              <a:t> (CPU, performance settings)</a:t>
            </a:r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>
            <a:off x="4816025" y="2771636"/>
            <a:ext cx="407977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H" dirty="0" err="1" smtClean="0"/>
              <a:t>Brox</a:t>
            </a:r>
            <a:r>
              <a:rPr lang="fr-CH" dirty="0" smtClean="0"/>
              <a:t> (GPU, performance settings)</a:t>
            </a:r>
            <a:endParaRPr lang="fr-CH" dirty="0"/>
          </a:p>
        </p:txBody>
      </p:sp>
      <p:sp>
        <p:nvSpPr>
          <p:cNvPr id="10" name="ZoneTexte 9"/>
          <p:cNvSpPr txBox="1"/>
          <p:nvPr/>
        </p:nvSpPr>
        <p:spPr>
          <a:xfrm>
            <a:off x="248199" y="5448891"/>
            <a:ext cx="4086745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H" dirty="0" err="1" smtClean="0"/>
              <a:t>Fastest</a:t>
            </a:r>
            <a:endParaRPr lang="fr-CH" dirty="0" smtClean="0"/>
          </a:p>
          <a:p>
            <a:r>
              <a:rPr lang="fr-CH" dirty="0" err="1" smtClean="0"/>
              <a:t>Easiest</a:t>
            </a:r>
            <a:r>
              <a:rPr lang="fr-CH" dirty="0" smtClean="0"/>
              <a:t> to tune</a:t>
            </a:r>
            <a:endParaRPr lang="fr-CH" dirty="0"/>
          </a:p>
        </p:txBody>
      </p:sp>
      <p:sp>
        <p:nvSpPr>
          <p:cNvPr id="11" name="ZoneTexte 10"/>
          <p:cNvSpPr txBox="1"/>
          <p:nvPr/>
        </p:nvSpPr>
        <p:spPr>
          <a:xfrm>
            <a:off x="4816025" y="5448891"/>
            <a:ext cx="407977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H" dirty="0" err="1" smtClean="0"/>
              <a:t>Better</a:t>
            </a:r>
            <a:r>
              <a:rPr lang="fr-CH" dirty="0" smtClean="0"/>
              <a:t> </a:t>
            </a:r>
            <a:r>
              <a:rPr lang="fr-CH" dirty="0" err="1" smtClean="0"/>
              <a:t>quality</a:t>
            </a:r>
            <a:r>
              <a:rPr lang="fr-CH" dirty="0" smtClean="0"/>
              <a:t> in </a:t>
            </a:r>
            <a:r>
              <a:rPr lang="fr-CH" dirty="0" err="1" smtClean="0"/>
              <a:t>general</a:t>
            </a:r>
            <a:endParaRPr lang="fr-CH" dirty="0" smtClean="0"/>
          </a:p>
          <a:p>
            <a:r>
              <a:rPr lang="fr-CH" dirty="0" smtClean="0"/>
              <a:t>If GPU good,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also</a:t>
            </a:r>
            <a:r>
              <a:rPr lang="fr-CH" dirty="0" smtClean="0"/>
              <a:t> </a:t>
            </a:r>
            <a:r>
              <a:rPr lang="fr-CH" dirty="0" err="1" smtClean="0"/>
              <a:t>fast</a:t>
            </a:r>
            <a:endParaRPr lang="fr-CH" dirty="0" smtClean="0"/>
          </a:p>
        </p:txBody>
      </p:sp>
    </p:spTree>
    <p:extLst>
      <p:ext uri="{BB962C8B-B14F-4D97-AF65-F5344CB8AC3E}">
        <p14:creationId xmlns:p14="http://schemas.microsoft.com/office/powerpoint/2010/main" val="358945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400050">
              <a:buFont typeface="+mj-lt"/>
              <a:buAutoNum type="romanLcPeriod"/>
            </a:pPr>
            <a:r>
              <a:rPr lang="fr-CH" dirty="0" smtClean="0"/>
              <a:t>Use Point </a:t>
            </a:r>
            <a:r>
              <a:rPr lang="fr-CH" dirty="0" err="1" smtClean="0"/>
              <a:t>Trajectories</a:t>
            </a:r>
            <a:endParaRPr lang="fr-CH" dirty="0" smtClean="0"/>
          </a:p>
          <a:p>
            <a:pPr marL="0" indent="0">
              <a:buNone/>
            </a:pPr>
            <a:endParaRPr lang="fr-CH" dirty="0" smtClean="0"/>
          </a:p>
          <a:p>
            <a:pPr marL="400050" indent="-400050">
              <a:buFont typeface="+mj-lt"/>
              <a:buAutoNum type="romanLcPeriod"/>
            </a:pPr>
            <a:r>
              <a:rPr lang="fr-CH" dirty="0" smtClean="0"/>
              <a:t>Use Object Segmentation</a:t>
            </a:r>
          </a:p>
          <a:p>
            <a:pPr marL="400050" indent="-400050">
              <a:buFont typeface="+mj-lt"/>
              <a:buAutoNum type="romanLcPeriod"/>
            </a:pPr>
            <a:endParaRPr lang="fr-CH" dirty="0" smtClean="0"/>
          </a:p>
          <a:p>
            <a:pPr marL="400050" indent="-400050">
              <a:buFont typeface="+mj-lt"/>
              <a:buAutoNum type="romanLcPeriod"/>
            </a:pPr>
            <a:r>
              <a:rPr lang="fr-CH" dirty="0" err="1" smtClean="0"/>
              <a:t>Own</a:t>
            </a:r>
            <a:r>
              <a:rPr lang="fr-CH" dirty="0" smtClean="0"/>
              <a:t> </a:t>
            </a:r>
            <a:r>
              <a:rPr lang="fr-CH" dirty="0" smtClean="0"/>
              <a:t>solution : </a:t>
            </a:r>
            <a:r>
              <a:rPr lang="fr-CH" dirty="0" err="1" smtClean="0"/>
              <a:t>Vector</a:t>
            </a:r>
            <a:r>
              <a:rPr lang="fr-CH" dirty="0" smtClean="0"/>
              <a:t> </a:t>
            </a:r>
            <a:r>
              <a:rPr lang="fr-CH" dirty="0" err="1" smtClean="0"/>
              <a:t>Clustering</a:t>
            </a:r>
            <a:endParaRPr lang="fr-CH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</a:t>
            </a:r>
            <a:r>
              <a:rPr lang="fr-CH" dirty="0" err="1" smtClean="0"/>
              <a:t>pproaches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72442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83538" y="2636912"/>
            <a:ext cx="7520940" cy="360040"/>
          </a:xfrm>
        </p:spPr>
        <p:txBody>
          <a:bodyPr>
            <a:normAutofit fontScale="92500" lnSpcReduction="20000"/>
          </a:bodyPr>
          <a:lstStyle/>
          <a:p>
            <a:r>
              <a:rPr lang="fr-CH" dirty="0" smtClean="0"/>
              <a:t>Or Long-Range Motion Estimation </a:t>
            </a:r>
            <a:r>
              <a:rPr lang="fr-CH" dirty="0" err="1" smtClean="0"/>
              <a:t>Using</a:t>
            </a:r>
            <a:r>
              <a:rPr lang="fr-CH" dirty="0" smtClean="0"/>
              <a:t> Point </a:t>
            </a:r>
            <a:r>
              <a:rPr lang="fr-CH" dirty="0" err="1" smtClean="0"/>
              <a:t>Trajectories</a:t>
            </a:r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235466" y="6021288"/>
            <a:ext cx="59554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* SAND, </a:t>
            </a:r>
            <a:r>
              <a:rPr lang="en-US" sz="1100" dirty="0"/>
              <a:t>P</a:t>
            </a:r>
            <a:r>
              <a:rPr lang="en-US" sz="1100" dirty="0" smtClean="0"/>
              <a:t>., AND TELLER, </a:t>
            </a:r>
            <a:r>
              <a:rPr lang="en-US" sz="1100" dirty="0"/>
              <a:t>S. J. 2006. Particle video: Long-range</a:t>
            </a:r>
          </a:p>
          <a:p>
            <a:r>
              <a:rPr lang="en-US" sz="1100" dirty="0"/>
              <a:t>motion estimation using point trajectories. </a:t>
            </a:r>
            <a:r>
              <a:rPr lang="en-US" sz="1100" dirty="0" smtClean="0"/>
              <a:t>In CVPR </a:t>
            </a:r>
            <a:r>
              <a:rPr lang="en-US" sz="1100" dirty="0"/>
              <a:t>(2</a:t>
            </a:r>
            <a:r>
              <a:rPr lang="en-US" sz="1100" dirty="0" smtClean="0"/>
              <a:t>), IEEE Computer </a:t>
            </a:r>
            <a:r>
              <a:rPr lang="en-US" sz="1100" dirty="0"/>
              <a:t>Society, 2195–2202</a:t>
            </a:r>
            <a:r>
              <a:rPr lang="en-US" sz="1100" dirty="0" smtClean="0"/>
              <a:t>.</a:t>
            </a:r>
            <a:endParaRPr lang="en-US" sz="1100" dirty="0"/>
          </a:p>
        </p:txBody>
      </p:sp>
      <p:sp>
        <p:nvSpPr>
          <p:cNvPr id="5" name="ZoneTexte 4"/>
          <p:cNvSpPr txBox="1"/>
          <p:nvPr/>
        </p:nvSpPr>
        <p:spPr>
          <a:xfrm>
            <a:off x="3636016" y="1340768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olidFill>
                  <a:schemeClr val="bg1"/>
                </a:solidFill>
              </a:rPr>
              <a:t>Particle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err="1" smtClean="0">
                <a:solidFill>
                  <a:schemeClr val="bg1"/>
                </a:solidFill>
              </a:rPr>
              <a:t>Video</a:t>
            </a:r>
            <a:r>
              <a:rPr lang="fr-CH" dirty="0" smtClean="0">
                <a:solidFill>
                  <a:schemeClr val="bg1"/>
                </a:solidFill>
              </a:rPr>
              <a:t>*</a:t>
            </a:r>
            <a:endParaRPr lang="fr-CH" dirty="0">
              <a:solidFill>
                <a:schemeClr val="bg1"/>
              </a:solidFill>
            </a:endParaRPr>
          </a:p>
        </p:txBody>
      </p:sp>
      <p:pic>
        <p:nvPicPr>
          <p:cNvPr id="7170" name="Picture 2" descr="C:\Users\Loic\Pictures\particle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698" y="3412639"/>
            <a:ext cx="5878512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13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pic>
        <p:nvPicPr>
          <p:cNvPr id="8195" name="Picture 3" descr="C:\Users\Loic\Pictures\particlev2_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125688"/>
            <a:ext cx="36766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Loic\Pictures\particlev2_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22" y="3106638"/>
            <a:ext cx="36766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330781" y="4030473"/>
            <a:ext cx="312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1</a:t>
            </a:r>
          </a:p>
          <a:p>
            <a:endParaRPr lang="fr-CH" dirty="0"/>
          </a:p>
          <a:p>
            <a:endParaRPr lang="fr-CH" dirty="0" smtClean="0"/>
          </a:p>
          <a:p>
            <a:r>
              <a:rPr lang="fr-CH" dirty="0"/>
              <a:t>2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4642153" y="4011031"/>
            <a:ext cx="312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3</a:t>
            </a:r>
          </a:p>
          <a:p>
            <a:endParaRPr lang="fr-CH" dirty="0"/>
          </a:p>
          <a:p>
            <a:endParaRPr lang="fr-CH" dirty="0" smtClean="0"/>
          </a:p>
          <a:p>
            <a:r>
              <a:rPr lang="fr-CH" dirty="0" smtClean="0"/>
              <a:t>4</a:t>
            </a:r>
            <a:endParaRPr lang="fr-CH" dirty="0"/>
          </a:p>
        </p:txBody>
      </p:sp>
      <p:sp>
        <p:nvSpPr>
          <p:cNvPr id="8" name="ZoneTexte 7"/>
          <p:cNvSpPr txBox="1"/>
          <p:nvPr/>
        </p:nvSpPr>
        <p:spPr>
          <a:xfrm>
            <a:off x="3636016" y="1340768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olidFill>
                  <a:schemeClr val="bg1"/>
                </a:solidFill>
              </a:rPr>
              <a:t>Particle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err="1" smtClean="0">
                <a:solidFill>
                  <a:schemeClr val="bg1"/>
                </a:solidFill>
              </a:rPr>
              <a:t>Video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27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pic>
        <p:nvPicPr>
          <p:cNvPr id="4" name="JacksonP2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479" y="3020497"/>
            <a:ext cx="3544360" cy="2593434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1187575" y="2660457"/>
            <a:ext cx="210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Video</a:t>
            </a:r>
            <a:r>
              <a:rPr lang="fr-CH" dirty="0" smtClean="0"/>
              <a:t> input (7 sec)</a:t>
            </a:r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>
            <a:off x="4715967" y="3020497"/>
            <a:ext cx="428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smtClean="0">
                <a:sym typeface="Wingdings" panose="05000000000000000000" pitchFamily="2" charset="2"/>
              </a:rPr>
              <a:t>About 5h of computation at 3.7Ghz</a:t>
            </a:r>
            <a:endParaRPr lang="fr-CH" dirty="0" smtClean="0"/>
          </a:p>
        </p:txBody>
      </p:sp>
      <p:cxnSp>
        <p:nvCxnSpPr>
          <p:cNvPr id="11" name="Connecteur en arc 10"/>
          <p:cNvCxnSpPr>
            <a:stCxn id="4" idx="3"/>
            <a:endCxn id="9" idx="1"/>
          </p:cNvCxnSpPr>
          <p:nvPr/>
        </p:nvCxnSpPr>
        <p:spPr>
          <a:xfrm flipV="1">
            <a:off x="3867839" y="3205163"/>
            <a:ext cx="848128" cy="1112051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Users\Loic\Pictures\fil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696" y="3402814"/>
            <a:ext cx="14287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5376404" y="5301208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171’524 </a:t>
            </a:r>
            <a:r>
              <a:rPr lang="fr-CH" dirty="0" err="1" smtClean="0"/>
              <a:t>tracked</a:t>
            </a:r>
            <a:r>
              <a:rPr lang="fr-CH" dirty="0" smtClean="0"/>
              <a:t> </a:t>
            </a:r>
            <a:r>
              <a:rPr lang="fr-CH" dirty="0" smtClean="0"/>
              <a:t>points</a:t>
            </a:r>
            <a:endParaRPr lang="fr-CH" dirty="0"/>
          </a:p>
        </p:txBody>
      </p:sp>
      <p:cxnSp>
        <p:nvCxnSpPr>
          <p:cNvPr id="18" name="Connecteur en arc 17"/>
          <p:cNvCxnSpPr>
            <a:stCxn id="9218" idx="2"/>
            <a:endCxn id="16" idx="0"/>
          </p:cNvCxnSpPr>
          <p:nvPr/>
        </p:nvCxnSpPr>
        <p:spPr>
          <a:xfrm rot="16200000" flipH="1">
            <a:off x="6023902" y="4794383"/>
            <a:ext cx="983994" cy="2965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3636016" y="1340768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olidFill>
                  <a:schemeClr val="bg1"/>
                </a:solidFill>
              </a:rPr>
              <a:t>Particle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err="1" smtClean="0">
                <a:solidFill>
                  <a:schemeClr val="bg1"/>
                </a:solidFill>
              </a:rPr>
              <a:t>Video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94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1152138804"/>
              </p:ext>
            </p:extLst>
          </p:nvPr>
        </p:nvGraphicFramePr>
        <p:xfrm>
          <a:off x="122820" y="2538628"/>
          <a:ext cx="8820472" cy="2658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ccolade ouvrante 9"/>
          <p:cNvSpPr/>
          <p:nvPr/>
        </p:nvSpPr>
        <p:spPr>
          <a:xfrm rot="16200000">
            <a:off x="5275265" y="3819154"/>
            <a:ext cx="508485" cy="21922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ZoneTexte 10"/>
          <p:cNvSpPr txBox="1"/>
          <p:nvPr/>
        </p:nvSpPr>
        <p:spPr>
          <a:xfrm>
            <a:off x="2724893" y="5369400"/>
            <a:ext cx="560922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Format : [</a:t>
            </a:r>
            <a:r>
              <a:rPr lang="fr-CH" i="1" dirty="0" err="1" smtClean="0"/>
              <a:t>start</a:t>
            </a:r>
            <a:r>
              <a:rPr lang="fr-CH" i="1" dirty="0" smtClean="0"/>
              <a:t> frame</a:t>
            </a:r>
            <a:r>
              <a:rPr lang="fr-CH" dirty="0" smtClean="0"/>
              <a:t>] [</a:t>
            </a:r>
            <a:r>
              <a:rPr lang="fr-CH" i="1" dirty="0" smtClean="0"/>
              <a:t>end frame</a:t>
            </a:r>
            <a:r>
              <a:rPr lang="fr-CH" dirty="0" smtClean="0"/>
              <a:t>] [</a:t>
            </a:r>
            <a:r>
              <a:rPr lang="fr-CH" b="1" dirty="0" err="1" smtClean="0"/>
              <a:t>p.x</a:t>
            </a:r>
            <a:r>
              <a:rPr lang="fr-CH" dirty="0" smtClean="0"/>
              <a:t> </a:t>
            </a:r>
            <a:r>
              <a:rPr lang="fr-CH" b="1" dirty="0" err="1" smtClean="0"/>
              <a:t>p.y</a:t>
            </a:r>
            <a:r>
              <a:rPr lang="fr-CH" dirty="0" smtClean="0"/>
              <a:t>] [</a:t>
            </a:r>
            <a:r>
              <a:rPr lang="fr-CH" b="1" dirty="0" err="1" smtClean="0"/>
              <a:t>p.x</a:t>
            </a:r>
            <a:r>
              <a:rPr lang="fr-CH" dirty="0" smtClean="0"/>
              <a:t> </a:t>
            </a:r>
            <a:r>
              <a:rPr lang="fr-CH" b="1" dirty="0" err="1" smtClean="0"/>
              <a:t>p.y</a:t>
            </a:r>
            <a:r>
              <a:rPr lang="fr-CH" dirty="0" smtClean="0"/>
              <a:t>] …</a:t>
            </a:r>
            <a:endParaRPr lang="fr-CH" dirty="0"/>
          </a:p>
        </p:txBody>
      </p:sp>
      <p:sp>
        <p:nvSpPr>
          <p:cNvPr id="12" name="ZoneTexte 11"/>
          <p:cNvSpPr txBox="1"/>
          <p:nvPr/>
        </p:nvSpPr>
        <p:spPr>
          <a:xfrm>
            <a:off x="3636016" y="1340768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olidFill>
                  <a:schemeClr val="bg1"/>
                </a:solidFill>
              </a:rPr>
              <a:t>Particle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err="1" smtClean="0">
                <a:solidFill>
                  <a:schemeClr val="bg1"/>
                </a:solidFill>
              </a:rPr>
              <a:t>Video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5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cxnSp>
        <p:nvCxnSpPr>
          <p:cNvPr id="17" name="Connecteur en arc 16"/>
          <p:cNvCxnSpPr/>
          <p:nvPr/>
        </p:nvCxnSpPr>
        <p:spPr>
          <a:xfrm flipV="1">
            <a:off x="53019" y="4687886"/>
            <a:ext cx="149226" cy="68881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C:\Users\Loic\Pictures\curves4_xpos_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24944"/>
            <a:ext cx="4182154" cy="323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Loic\Pictures\curves4_ypos_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574" y="2924944"/>
            <a:ext cx="4182154" cy="323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016075" y="6303328"/>
            <a:ext cx="273664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X : frames </a:t>
            </a:r>
            <a:r>
              <a:rPr lang="fr-CH" dirty="0" err="1" smtClean="0"/>
              <a:t>number</a:t>
            </a:r>
            <a:r>
              <a:rPr lang="fr-CH" dirty="0" smtClean="0"/>
              <a:t> 1-169</a:t>
            </a:r>
            <a:endParaRPr lang="fr-CH" dirty="0"/>
          </a:p>
        </p:txBody>
      </p:sp>
      <p:sp>
        <p:nvSpPr>
          <p:cNvPr id="12" name="ZoneTexte 11"/>
          <p:cNvSpPr txBox="1"/>
          <p:nvPr/>
        </p:nvSpPr>
        <p:spPr>
          <a:xfrm>
            <a:off x="395536" y="2555612"/>
            <a:ext cx="10653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Y : </a:t>
            </a:r>
            <a:r>
              <a:rPr lang="fr-CH" dirty="0" err="1" smtClean="0"/>
              <a:t>width</a:t>
            </a:r>
            <a:endParaRPr lang="fr-CH" dirty="0"/>
          </a:p>
        </p:txBody>
      </p:sp>
      <p:sp>
        <p:nvSpPr>
          <p:cNvPr id="18" name="ZoneTexte 17"/>
          <p:cNvSpPr txBox="1"/>
          <p:nvPr/>
        </p:nvSpPr>
        <p:spPr>
          <a:xfrm>
            <a:off x="4773574" y="2555612"/>
            <a:ext cx="115512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Y : </a:t>
            </a:r>
            <a:r>
              <a:rPr lang="fr-CH" dirty="0" err="1" smtClean="0"/>
              <a:t>height</a:t>
            </a:r>
            <a:endParaRPr lang="fr-CH" dirty="0"/>
          </a:p>
        </p:txBody>
      </p:sp>
      <p:sp>
        <p:nvSpPr>
          <p:cNvPr id="13" name="ZoneTexte 12"/>
          <p:cNvSpPr txBox="1"/>
          <p:nvPr/>
        </p:nvSpPr>
        <p:spPr>
          <a:xfrm>
            <a:off x="395536" y="1878936"/>
            <a:ext cx="32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Uniform </a:t>
            </a:r>
            <a:r>
              <a:rPr lang="fr-CH" dirty="0" err="1" smtClean="0"/>
              <a:t>sampling</a:t>
            </a:r>
            <a:r>
              <a:rPr lang="fr-CH" dirty="0" smtClean="0"/>
              <a:t> (</a:t>
            </a:r>
            <a:r>
              <a:rPr lang="fr-CH" dirty="0" smtClean="0"/>
              <a:t>250/171’052</a:t>
            </a:r>
            <a:r>
              <a:rPr lang="fr-CH" dirty="0" smtClean="0"/>
              <a:t>)</a:t>
            </a:r>
            <a:endParaRPr lang="fr-CH" dirty="0"/>
          </a:p>
        </p:txBody>
      </p:sp>
      <p:sp>
        <p:nvSpPr>
          <p:cNvPr id="14" name="ZoneTexte 13"/>
          <p:cNvSpPr txBox="1"/>
          <p:nvPr/>
        </p:nvSpPr>
        <p:spPr>
          <a:xfrm>
            <a:off x="3636016" y="1340768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olidFill>
                  <a:schemeClr val="bg1"/>
                </a:solidFill>
              </a:rPr>
              <a:t>Particle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err="1" smtClean="0">
                <a:solidFill>
                  <a:schemeClr val="bg1"/>
                </a:solidFill>
              </a:rPr>
              <a:t>Video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4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cxnSp>
        <p:nvCxnSpPr>
          <p:cNvPr id="17" name="Connecteur en arc 16"/>
          <p:cNvCxnSpPr>
            <a:endCxn id="10242" idx="1"/>
          </p:cNvCxnSpPr>
          <p:nvPr/>
        </p:nvCxnSpPr>
        <p:spPr>
          <a:xfrm flipV="1">
            <a:off x="201314" y="4550412"/>
            <a:ext cx="149226" cy="68881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40" y="2943220"/>
            <a:ext cx="4182154" cy="321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5622" y="2897490"/>
            <a:ext cx="4182154" cy="321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164732" y="638132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X : frames </a:t>
            </a:r>
            <a:r>
              <a:rPr lang="fr-CH" dirty="0" err="1" smtClean="0"/>
              <a:t>number</a:t>
            </a:r>
            <a:r>
              <a:rPr lang="fr-CH" dirty="0" smtClean="0"/>
              <a:t> 1-169</a:t>
            </a:r>
            <a:endParaRPr lang="fr-CH" dirty="0"/>
          </a:p>
        </p:txBody>
      </p:sp>
      <p:sp>
        <p:nvSpPr>
          <p:cNvPr id="13" name="ZoneTexte 12"/>
          <p:cNvSpPr txBox="1"/>
          <p:nvPr/>
        </p:nvSpPr>
        <p:spPr>
          <a:xfrm>
            <a:off x="3636016" y="1340768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olidFill>
                  <a:schemeClr val="bg1"/>
                </a:solidFill>
              </a:rPr>
              <a:t>Particle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err="1" smtClean="0">
                <a:solidFill>
                  <a:schemeClr val="bg1"/>
                </a:solidFill>
              </a:rPr>
              <a:t>Video</a:t>
            </a:r>
            <a:endParaRPr lang="fr-CH" dirty="0">
              <a:solidFill>
                <a:schemeClr val="bg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016075" y="6303328"/>
            <a:ext cx="273664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X : frames </a:t>
            </a:r>
            <a:r>
              <a:rPr lang="fr-CH" dirty="0" err="1" smtClean="0"/>
              <a:t>number</a:t>
            </a:r>
            <a:r>
              <a:rPr lang="fr-CH" dirty="0" smtClean="0"/>
              <a:t> 1-169</a:t>
            </a:r>
            <a:endParaRPr lang="fr-CH" dirty="0"/>
          </a:p>
        </p:txBody>
      </p:sp>
      <p:sp>
        <p:nvSpPr>
          <p:cNvPr id="16" name="ZoneTexte 15"/>
          <p:cNvSpPr txBox="1"/>
          <p:nvPr/>
        </p:nvSpPr>
        <p:spPr>
          <a:xfrm>
            <a:off x="395536" y="2555612"/>
            <a:ext cx="10653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Y : </a:t>
            </a:r>
            <a:r>
              <a:rPr lang="fr-CH" dirty="0" err="1" smtClean="0"/>
              <a:t>width</a:t>
            </a:r>
            <a:endParaRPr lang="fr-CH" dirty="0"/>
          </a:p>
        </p:txBody>
      </p:sp>
      <p:sp>
        <p:nvSpPr>
          <p:cNvPr id="19" name="ZoneTexte 18"/>
          <p:cNvSpPr txBox="1"/>
          <p:nvPr/>
        </p:nvSpPr>
        <p:spPr>
          <a:xfrm>
            <a:off x="4773574" y="2555612"/>
            <a:ext cx="115512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Y : </a:t>
            </a:r>
            <a:r>
              <a:rPr lang="fr-CH" dirty="0" err="1" smtClean="0"/>
              <a:t>height</a:t>
            </a:r>
            <a:endParaRPr lang="fr-CH" dirty="0"/>
          </a:p>
        </p:txBody>
      </p:sp>
      <p:sp>
        <p:nvSpPr>
          <p:cNvPr id="20" name="ZoneTexte 19"/>
          <p:cNvSpPr txBox="1"/>
          <p:nvPr/>
        </p:nvSpPr>
        <p:spPr>
          <a:xfrm>
            <a:off x="395536" y="187893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Uniform </a:t>
            </a:r>
            <a:r>
              <a:rPr lang="fr-CH" dirty="0" err="1" smtClean="0"/>
              <a:t>sampling</a:t>
            </a:r>
            <a:r>
              <a:rPr lang="fr-CH" dirty="0" smtClean="0"/>
              <a:t> (</a:t>
            </a:r>
            <a:r>
              <a:rPr lang="fr-CH" dirty="0" smtClean="0"/>
              <a:t>2’500/171’052</a:t>
            </a:r>
            <a:r>
              <a:rPr lang="fr-CH" dirty="0" smtClean="0"/>
              <a:t>)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7574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361209" y="5963141"/>
            <a:ext cx="5400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 GAFFNEY, </a:t>
            </a:r>
            <a:r>
              <a:rPr lang="en-US" sz="1100" dirty="0"/>
              <a:t>S. J. 2004. Probabilistic curve-aligned clustering </a:t>
            </a:r>
            <a:r>
              <a:rPr lang="en-US" sz="1100" dirty="0" smtClean="0"/>
              <a:t>and prediction </a:t>
            </a:r>
            <a:r>
              <a:rPr lang="en-US" sz="1100" dirty="0"/>
              <a:t>with regression mixture models. Tech. rep., </a:t>
            </a:r>
            <a:r>
              <a:rPr lang="en-US" sz="1100" dirty="0" smtClean="0"/>
              <a:t>Ph.D. Dissertation</a:t>
            </a:r>
            <a:r>
              <a:rPr lang="en-US" sz="1100" dirty="0"/>
              <a:t>, 2004. </a:t>
            </a:r>
            <a:r>
              <a:rPr lang="en-US" sz="1100" dirty="0" err="1"/>
              <a:t>Laboratoire</a:t>
            </a:r>
            <a:r>
              <a:rPr lang="en-US" sz="1100" dirty="0"/>
              <a:t> MAS.</a:t>
            </a:r>
          </a:p>
          <a:p>
            <a:endParaRPr lang="fr-CH" sz="1100" dirty="0"/>
          </a:p>
        </p:txBody>
      </p:sp>
      <p:sp>
        <p:nvSpPr>
          <p:cNvPr id="4" name="ZoneTexte 3"/>
          <p:cNvSpPr txBox="1"/>
          <p:nvPr/>
        </p:nvSpPr>
        <p:spPr>
          <a:xfrm>
            <a:off x="975008" y="2551655"/>
            <a:ext cx="6133410" cy="21236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sz="2400" dirty="0" err="1" smtClean="0"/>
              <a:t>Tool</a:t>
            </a:r>
            <a:r>
              <a:rPr lang="fr-CH" sz="2400" dirty="0" smtClean="0"/>
              <a:t> for </a:t>
            </a:r>
            <a:r>
              <a:rPr lang="fr-CH" sz="2400" dirty="0" err="1" smtClean="0"/>
              <a:t>clustering</a:t>
            </a:r>
            <a:r>
              <a:rPr lang="fr-CH" sz="2400" dirty="0" smtClean="0"/>
              <a:t> </a:t>
            </a:r>
            <a:r>
              <a:rPr lang="fr-CH" sz="2400" dirty="0" err="1" smtClean="0"/>
              <a:t>curves</a:t>
            </a:r>
            <a:r>
              <a:rPr lang="fr-CH" sz="2400" dirty="0" smtClean="0"/>
              <a:t> </a:t>
            </a:r>
            <a:r>
              <a:rPr lang="fr-CH" sz="2400" dirty="0" err="1" smtClean="0"/>
              <a:t>using</a:t>
            </a:r>
            <a:r>
              <a:rPr lang="fr-CH" sz="2400" dirty="0" smtClean="0"/>
              <a:t> Matlab</a:t>
            </a:r>
            <a:r>
              <a:rPr lang="fr-CH" dirty="0" smtClean="0"/>
              <a:t>.</a:t>
            </a:r>
          </a:p>
          <a:p>
            <a:endParaRPr lang="fr-CH" dirty="0" smtClean="0"/>
          </a:p>
          <a:p>
            <a:r>
              <a:rPr lang="fr-CH" dirty="0" err="1" smtClean="0"/>
              <a:t>Need</a:t>
            </a:r>
            <a:r>
              <a:rPr lang="fr-CH" dirty="0" smtClean="0"/>
              <a:t> to </a:t>
            </a:r>
            <a:r>
              <a:rPr lang="fr-CH" dirty="0" err="1" smtClean="0"/>
              <a:t>convert</a:t>
            </a:r>
            <a:r>
              <a:rPr lang="fr-CH" dirty="0" smtClean="0"/>
              <a:t> to output of </a:t>
            </a:r>
            <a:r>
              <a:rPr lang="fr-CH" dirty="0" err="1" smtClean="0"/>
              <a:t>Particle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r>
              <a:rPr lang="fr-CH" dirty="0" smtClean="0"/>
              <a:t> in Matlab format.</a:t>
            </a:r>
          </a:p>
          <a:p>
            <a:endParaRPr lang="fr-CH" dirty="0"/>
          </a:p>
          <a:p>
            <a:r>
              <a:rPr lang="fr-CH" dirty="0" smtClean="0"/>
              <a:t>	  </a:t>
            </a:r>
            <a:r>
              <a:rPr lang="fr-CH" dirty="0" err="1" smtClean="0"/>
              <a:t>Clustering</a:t>
            </a:r>
            <a:r>
              <a:rPr lang="fr-CH" dirty="0" smtClean="0"/>
              <a:t> </a:t>
            </a:r>
            <a:r>
              <a:rPr lang="fr-CH" dirty="0" err="1" smtClean="0"/>
              <a:t>parameters</a:t>
            </a:r>
            <a:r>
              <a:rPr lang="fr-CH" dirty="0" smtClean="0"/>
              <a:t> :</a:t>
            </a:r>
          </a:p>
          <a:p>
            <a:r>
              <a:rPr lang="fr-CH" dirty="0" smtClean="0"/>
              <a:t>K = 3</a:t>
            </a:r>
          </a:p>
          <a:p>
            <a:r>
              <a:rPr lang="fr-CH" dirty="0" err="1" smtClean="0"/>
              <a:t>Method</a:t>
            </a:r>
            <a:r>
              <a:rPr lang="fr-CH" dirty="0" smtClean="0"/>
              <a:t> = </a:t>
            </a:r>
            <a:r>
              <a:rPr lang="fr-CH" dirty="0" err="1" smtClean="0"/>
              <a:t>Linear</a:t>
            </a:r>
            <a:r>
              <a:rPr lang="fr-CH" dirty="0" smtClean="0"/>
              <a:t> </a:t>
            </a:r>
            <a:r>
              <a:rPr lang="fr-CH" dirty="0" err="1" smtClean="0"/>
              <a:t>Regression</a:t>
            </a:r>
            <a:endParaRPr lang="fr-CH" dirty="0"/>
          </a:p>
        </p:txBody>
      </p:sp>
      <p:pic>
        <p:nvPicPr>
          <p:cNvPr id="12290" name="Picture 2" descr="C:\Users\Loic\Pictures\Linear_regres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919" y="3575295"/>
            <a:ext cx="2661814" cy="175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164874" y="5303764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dirty="0" err="1" smtClean="0"/>
              <a:t>wikipedia</a:t>
            </a:r>
            <a:endParaRPr lang="fr-CH" sz="800" dirty="0"/>
          </a:p>
        </p:txBody>
      </p:sp>
      <p:sp>
        <p:nvSpPr>
          <p:cNvPr id="10" name="Flèche droite 9"/>
          <p:cNvSpPr/>
          <p:nvPr/>
        </p:nvSpPr>
        <p:spPr>
          <a:xfrm>
            <a:off x="1081289" y="3754940"/>
            <a:ext cx="963107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ZoneTexte 10"/>
          <p:cNvSpPr txBox="1"/>
          <p:nvPr/>
        </p:nvSpPr>
        <p:spPr>
          <a:xfrm>
            <a:off x="3636016" y="1340768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>
                <a:solidFill>
                  <a:schemeClr val="bg1"/>
                </a:solidFill>
              </a:rPr>
              <a:t>Particle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Video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>
                <a:solidFill>
                  <a:schemeClr val="bg1"/>
                </a:solidFill>
                <a:sym typeface="Wingdings" panose="05000000000000000000" pitchFamily="2" charset="2"/>
              </a:rPr>
              <a:t>CCToolbox</a:t>
            </a:r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*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49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pic>
        <p:nvPicPr>
          <p:cNvPr id="11266" name="Picture 2" descr="C:\Users\Loic\Documents\MATLAB\CCToolbox\jack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000" y="2708920"/>
            <a:ext cx="5654832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83568" y="2060848"/>
            <a:ext cx="3108543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lvl="0"/>
            <a:r>
              <a:rPr lang="fr-CH" dirty="0" smtClean="0"/>
              <a:t>For 171’524 </a:t>
            </a:r>
            <a:r>
              <a:rPr lang="fr-CH" dirty="0" err="1" smtClean="0"/>
              <a:t>tracked</a:t>
            </a:r>
            <a:r>
              <a:rPr lang="fr-CH" dirty="0" smtClean="0"/>
              <a:t> points : </a:t>
            </a:r>
            <a:endParaRPr lang="fr-CH" dirty="0"/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1238048" y="5204030"/>
            <a:ext cx="1512168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1260841" y="3350368"/>
            <a:ext cx="1512168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1094032" y="4365104"/>
            <a:ext cx="15121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 flipV="1">
            <a:off x="5630538" y="5085184"/>
            <a:ext cx="2016222" cy="4788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5511708" y="4047728"/>
            <a:ext cx="199103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H="1">
            <a:off x="5371482" y="3068960"/>
            <a:ext cx="1915238" cy="53911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441828" y="2539643"/>
            <a:ext cx="707245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sz="1600" dirty="0" err="1" smtClean="0"/>
              <a:t>Width</a:t>
            </a:r>
            <a:endParaRPr lang="fr-CH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561626" y="2539643"/>
            <a:ext cx="763351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sz="1600" dirty="0" err="1" smtClean="0"/>
              <a:t>Height</a:t>
            </a:r>
            <a:endParaRPr lang="fr-CH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3636016" y="1340768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>
                <a:solidFill>
                  <a:schemeClr val="bg1"/>
                </a:solidFill>
              </a:rPr>
              <a:t>Particle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Video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>
                <a:solidFill>
                  <a:schemeClr val="bg1"/>
                </a:solidFill>
                <a:sym typeface="Wingdings" panose="05000000000000000000" pitchFamily="2" charset="2"/>
              </a:rPr>
              <a:t>CCToolbox</a:t>
            </a:r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*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63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72378" y="1916832"/>
            <a:ext cx="7408333" cy="3450696"/>
          </a:xfrm>
        </p:spPr>
        <p:txBody>
          <a:bodyPr/>
          <a:lstStyle/>
          <a:p>
            <a:r>
              <a:rPr lang="en-US" dirty="0" smtClean="0"/>
              <a:t>Videos have dynamism</a:t>
            </a:r>
          </a:p>
          <a:p>
            <a:r>
              <a:rPr lang="en-US" dirty="0" smtClean="0"/>
              <a:t>Dynamism : speed of objects or camera</a:t>
            </a:r>
            <a:endParaRPr lang="en-US" dirty="0"/>
          </a:p>
          <a:p>
            <a:r>
              <a:rPr lang="en-US" dirty="0" smtClean="0"/>
              <a:t>Goal : adapt video play time to the dynamism of the scene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Introduction</a:t>
            </a:r>
            <a:endParaRPr lang="fr-CH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50" y="3717032"/>
            <a:ext cx="7811591" cy="254353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861659" y="583763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time</a:t>
            </a:r>
            <a:endParaRPr lang="fr-CH" dirty="0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416835" y="55595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motion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1809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H" dirty="0" smtClean="0"/>
              <a:t>But,</a:t>
            </a:r>
          </a:p>
          <a:p>
            <a:pPr lvl="1"/>
            <a:r>
              <a:rPr lang="fr-CH" dirty="0" err="1" smtClean="0"/>
              <a:t>Particle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r>
              <a:rPr lang="fr-CH" dirty="0" smtClean="0"/>
              <a:t> :</a:t>
            </a:r>
          </a:p>
          <a:p>
            <a:pPr lvl="2"/>
            <a:r>
              <a:rPr lang="fr-CH" dirty="0" err="1" smtClean="0"/>
              <a:t>Way</a:t>
            </a:r>
            <a:r>
              <a:rPr lang="fr-CH" dirty="0" smtClean="0"/>
              <a:t> </a:t>
            </a:r>
            <a:r>
              <a:rPr lang="fr-CH" b="1" dirty="0" err="1" smtClean="0"/>
              <a:t>too</a:t>
            </a:r>
            <a:r>
              <a:rPr lang="fr-CH" b="1" dirty="0" smtClean="0"/>
              <a:t> slow </a:t>
            </a:r>
            <a:r>
              <a:rPr lang="fr-CH" dirty="0" smtClean="0"/>
              <a:t>to </a:t>
            </a:r>
            <a:r>
              <a:rPr lang="fr-CH" dirty="0" err="1" smtClean="0"/>
              <a:t>work</a:t>
            </a:r>
            <a:r>
              <a:rPr lang="fr-CH" dirty="0" smtClean="0"/>
              <a:t> </a:t>
            </a:r>
            <a:r>
              <a:rPr lang="fr-CH" dirty="0" err="1" smtClean="0"/>
              <a:t>with</a:t>
            </a:r>
            <a:r>
              <a:rPr lang="fr-CH" dirty="0" smtClean="0"/>
              <a:t>.</a:t>
            </a:r>
          </a:p>
          <a:p>
            <a:pPr lvl="2"/>
            <a:r>
              <a:rPr lang="fr-CH" dirty="0" err="1" smtClean="0"/>
              <a:t>Need</a:t>
            </a:r>
            <a:r>
              <a:rPr lang="fr-CH" dirty="0" smtClean="0"/>
              <a:t> </a:t>
            </a:r>
            <a:r>
              <a:rPr lang="fr-CH" b="1" dirty="0" smtClean="0"/>
              <a:t>to </a:t>
            </a:r>
            <a:r>
              <a:rPr lang="fr-CH" b="1" dirty="0" err="1" smtClean="0"/>
              <a:t>reduce</a:t>
            </a:r>
            <a:r>
              <a:rPr lang="fr-CH" b="1" dirty="0" smtClean="0"/>
              <a:t> the </a:t>
            </a:r>
            <a:r>
              <a:rPr lang="fr-CH" b="1" dirty="0" err="1" smtClean="0"/>
              <a:t>number</a:t>
            </a:r>
            <a:r>
              <a:rPr lang="fr-CH" b="1" dirty="0" smtClean="0"/>
              <a:t> </a:t>
            </a:r>
            <a:r>
              <a:rPr lang="fr-CH" dirty="0" smtClean="0"/>
              <a:t>of </a:t>
            </a:r>
            <a:r>
              <a:rPr lang="fr-CH" dirty="0" err="1" smtClean="0"/>
              <a:t>tracking</a:t>
            </a:r>
            <a:r>
              <a:rPr lang="fr-CH" dirty="0" smtClean="0"/>
              <a:t> points.</a:t>
            </a:r>
          </a:p>
          <a:p>
            <a:pPr lvl="2"/>
            <a:r>
              <a:rPr lang="fr-CH" b="1" dirty="0" err="1" smtClean="0"/>
              <a:t>Too</a:t>
            </a:r>
            <a:r>
              <a:rPr lang="fr-CH" b="1" dirty="0" smtClean="0"/>
              <a:t> </a:t>
            </a:r>
            <a:r>
              <a:rPr lang="fr-CH" b="1" dirty="0" err="1" smtClean="0"/>
              <a:t>much</a:t>
            </a:r>
            <a:r>
              <a:rPr lang="fr-CH" b="1" dirty="0" smtClean="0"/>
              <a:t> </a:t>
            </a:r>
            <a:r>
              <a:rPr lang="fr-CH" b="1" dirty="0" err="1" smtClean="0"/>
              <a:t>parameters</a:t>
            </a:r>
            <a:r>
              <a:rPr lang="fr-CH" b="1" dirty="0" smtClean="0"/>
              <a:t> </a:t>
            </a:r>
            <a:r>
              <a:rPr lang="fr-CH" dirty="0" smtClean="0"/>
              <a:t>to tune to </a:t>
            </a:r>
            <a:r>
              <a:rPr lang="fr-CH" dirty="0" err="1" smtClean="0"/>
              <a:t>be</a:t>
            </a:r>
            <a:r>
              <a:rPr lang="fr-CH" dirty="0" smtClean="0"/>
              <a:t> right.</a:t>
            </a:r>
          </a:p>
          <a:p>
            <a:endParaRPr lang="fr-CH" dirty="0"/>
          </a:p>
          <a:p>
            <a:r>
              <a:rPr lang="fr-CH" dirty="0" err="1" smtClean="0"/>
              <a:t>CCToolbox</a:t>
            </a:r>
            <a:r>
              <a:rPr lang="fr-CH" dirty="0" smtClean="0"/>
              <a:t> :</a:t>
            </a:r>
          </a:p>
          <a:p>
            <a:pPr lvl="1"/>
            <a:r>
              <a:rPr lang="fr-CH" dirty="0" smtClean="0"/>
              <a:t>How to </a:t>
            </a:r>
            <a:r>
              <a:rPr lang="fr-CH" dirty="0" err="1" smtClean="0"/>
              <a:t>find</a:t>
            </a:r>
            <a:r>
              <a:rPr lang="fr-CH" dirty="0" smtClean="0"/>
              <a:t> K ?</a:t>
            </a:r>
          </a:p>
          <a:p>
            <a:pPr lvl="1"/>
            <a:r>
              <a:rPr lang="fr-CH" dirty="0" err="1" smtClean="0"/>
              <a:t>Again</a:t>
            </a:r>
            <a:r>
              <a:rPr lang="fr-CH" dirty="0" smtClean="0"/>
              <a:t> not </a:t>
            </a:r>
            <a:r>
              <a:rPr lang="fr-CH" dirty="0" err="1" smtClean="0"/>
              <a:t>fast</a:t>
            </a:r>
            <a:r>
              <a:rPr lang="fr-CH" dirty="0" smtClean="0"/>
              <a:t>.</a:t>
            </a:r>
          </a:p>
          <a:p>
            <a:pPr lvl="1"/>
            <a:r>
              <a:rPr lang="fr-CH" dirty="0" smtClean="0"/>
              <a:t>Conclusion : </a:t>
            </a:r>
            <a:r>
              <a:rPr lang="fr-CH" dirty="0" err="1" smtClean="0"/>
              <a:t>would</a:t>
            </a:r>
            <a:r>
              <a:rPr lang="fr-CH" dirty="0" smtClean="0"/>
              <a:t> </a:t>
            </a:r>
            <a:r>
              <a:rPr lang="fr-CH" dirty="0" err="1" smtClean="0"/>
              <a:t>need</a:t>
            </a:r>
            <a:r>
              <a:rPr lang="fr-CH" dirty="0" smtClean="0"/>
              <a:t> </a:t>
            </a:r>
            <a:r>
              <a:rPr lang="fr-CH" dirty="0" err="1" smtClean="0"/>
              <a:t>too</a:t>
            </a:r>
            <a:r>
              <a:rPr lang="fr-CH" dirty="0" smtClean="0"/>
              <a:t> </a:t>
            </a:r>
            <a:r>
              <a:rPr lang="fr-CH" dirty="0" err="1" smtClean="0"/>
              <a:t>much</a:t>
            </a:r>
            <a:r>
              <a:rPr lang="fr-CH" dirty="0" smtClean="0"/>
              <a:t> time to </a:t>
            </a:r>
            <a:r>
              <a:rPr lang="fr-CH" dirty="0" err="1" smtClean="0"/>
              <a:t>get</a:t>
            </a:r>
            <a:r>
              <a:rPr lang="fr-CH" dirty="0" smtClean="0"/>
              <a:t> </a:t>
            </a:r>
            <a:r>
              <a:rPr lang="fr-CH" dirty="0" err="1" smtClean="0"/>
              <a:t>it</a:t>
            </a:r>
            <a:r>
              <a:rPr lang="fr-CH" dirty="0" smtClean="0"/>
              <a:t> right.</a:t>
            </a:r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6" name="ZoneTexte 5"/>
          <p:cNvSpPr txBox="1"/>
          <p:nvPr/>
        </p:nvSpPr>
        <p:spPr>
          <a:xfrm>
            <a:off x="3636016" y="1340768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>
                <a:solidFill>
                  <a:schemeClr val="bg1"/>
                </a:solidFill>
              </a:rPr>
              <a:t>Particle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Video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>
                <a:solidFill>
                  <a:schemeClr val="bg1"/>
                </a:solidFill>
                <a:sym typeface="Wingdings" panose="05000000000000000000" pitchFamily="2" charset="2"/>
              </a:rPr>
              <a:t>CCToolbox</a:t>
            </a:r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*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24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568" y="1844824"/>
            <a:ext cx="7408333" cy="3450696"/>
          </a:xfrm>
        </p:spPr>
        <p:txBody>
          <a:bodyPr/>
          <a:lstStyle/>
          <a:p>
            <a:r>
              <a:rPr lang="fr-CH" dirty="0" err="1" smtClean="0"/>
              <a:t>Idea</a:t>
            </a:r>
            <a:r>
              <a:rPr lang="fr-CH" dirty="0" smtClean="0"/>
              <a:t> </a:t>
            </a:r>
            <a:r>
              <a:rPr lang="fr-CH" dirty="0" smtClean="0"/>
              <a:t>:</a:t>
            </a:r>
          </a:p>
          <a:p>
            <a:endParaRPr lang="fr-CH" dirty="0" smtClean="0"/>
          </a:p>
          <a:p>
            <a:pPr>
              <a:buFont typeface="+mj-lt"/>
              <a:buAutoNum type="arabicPeriod"/>
            </a:pPr>
            <a:r>
              <a:rPr lang="fr-CH" dirty="0" smtClean="0"/>
              <a:t>Segment </a:t>
            </a:r>
            <a:r>
              <a:rPr lang="fr-CH" dirty="0" err="1" smtClean="0"/>
              <a:t>objects</a:t>
            </a:r>
            <a:r>
              <a:rPr lang="fr-CH" dirty="0" smtClean="0"/>
              <a:t> </a:t>
            </a:r>
            <a:r>
              <a:rPr lang="fr-CH" dirty="0" err="1" smtClean="0"/>
              <a:t>using</a:t>
            </a:r>
            <a:r>
              <a:rPr lang="fr-CH" dirty="0" smtClean="0"/>
              <a:t> </a:t>
            </a:r>
            <a:r>
              <a:rPr lang="fr-CH" dirty="0" err="1" smtClean="0"/>
              <a:t>this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r>
              <a:rPr lang="fr-CH" dirty="0" smtClean="0"/>
              <a:t> </a:t>
            </a:r>
            <a:r>
              <a:rPr lang="fr-CH" dirty="0" err="1" smtClean="0"/>
              <a:t>oriented</a:t>
            </a:r>
            <a:r>
              <a:rPr lang="fr-CH" dirty="0" smtClean="0"/>
              <a:t> </a:t>
            </a:r>
            <a:r>
              <a:rPr lang="fr-CH" dirty="0" err="1" smtClean="0"/>
              <a:t>tool</a:t>
            </a:r>
            <a:r>
              <a:rPr lang="fr-CH" dirty="0" smtClean="0"/>
              <a:t>.</a:t>
            </a:r>
          </a:p>
          <a:p>
            <a:pPr>
              <a:buFont typeface="+mj-lt"/>
              <a:buAutoNum type="arabicPeriod"/>
            </a:pPr>
            <a:endParaRPr lang="fr-CH" dirty="0" smtClean="0"/>
          </a:p>
          <a:p>
            <a:pPr>
              <a:buFont typeface="+mj-lt"/>
              <a:buAutoNum type="arabicPeriod"/>
            </a:pPr>
            <a:r>
              <a:rPr lang="fr-CH" dirty="0" smtClean="0"/>
              <a:t>Use </a:t>
            </a:r>
            <a:r>
              <a:rPr lang="fr-CH" dirty="0" smtClean="0"/>
              <a:t>the </a:t>
            </a:r>
            <a:r>
              <a:rPr lang="fr-CH" dirty="0" err="1" smtClean="0"/>
              <a:t>optical</a:t>
            </a:r>
            <a:r>
              <a:rPr lang="fr-CH" dirty="0" smtClean="0"/>
              <a:t> flow to </a:t>
            </a:r>
            <a:r>
              <a:rPr lang="fr-CH" dirty="0" err="1" smtClean="0"/>
              <a:t>find</a:t>
            </a:r>
            <a:r>
              <a:rPr lang="fr-CH" dirty="0" smtClean="0"/>
              <a:t> the speed of the </a:t>
            </a:r>
            <a:r>
              <a:rPr lang="fr-CH" dirty="0" err="1" smtClean="0"/>
              <a:t>objects</a:t>
            </a:r>
            <a:endParaRPr lang="fr-CH" dirty="0" smtClean="0"/>
          </a:p>
          <a:p>
            <a:pPr>
              <a:buFont typeface="+mj-lt"/>
              <a:buAutoNum type="arabicPeriod"/>
            </a:pPr>
            <a:endParaRPr lang="fr-CH" dirty="0" smtClean="0"/>
          </a:p>
          <a:p>
            <a:pPr>
              <a:buFont typeface="+mj-lt"/>
              <a:buAutoNum type="arabicPeriod"/>
            </a:pPr>
            <a:r>
              <a:rPr lang="fr-CH" dirty="0" err="1" smtClean="0"/>
              <a:t>Remap</a:t>
            </a:r>
            <a:r>
              <a:rPr lang="fr-CH" dirty="0" smtClean="0"/>
              <a:t> </a:t>
            </a:r>
            <a:r>
              <a:rPr lang="fr-CH" dirty="0" smtClean="0"/>
              <a:t>the time</a:t>
            </a:r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131840" y="1250484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smtClean="0">
                <a:solidFill>
                  <a:schemeClr val="bg1"/>
                </a:solidFill>
              </a:rPr>
              <a:t>Graph-</a:t>
            </a:r>
            <a:r>
              <a:rPr lang="fr-CH" dirty="0" err="1" smtClean="0">
                <a:solidFill>
                  <a:schemeClr val="bg1"/>
                </a:solidFill>
              </a:rPr>
              <a:t>based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err="1" smtClean="0">
                <a:solidFill>
                  <a:schemeClr val="bg1"/>
                </a:solidFill>
              </a:rPr>
              <a:t>video</a:t>
            </a:r>
            <a:r>
              <a:rPr lang="fr-CH" dirty="0" smtClean="0">
                <a:solidFill>
                  <a:schemeClr val="bg1"/>
                </a:solidFill>
              </a:rPr>
              <a:t> segmentation*</a:t>
            </a:r>
            <a:endParaRPr lang="fr-CH" dirty="0">
              <a:solidFill>
                <a:schemeClr val="bg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51520" y="5877272"/>
            <a:ext cx="47194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100" dirty="0" smtClean="0"/>
              <a:t>* GRUNDMANN, </a:t>
            </a:r>
            <a:r>
              <a:rPr lang="fr-CH" sz="1100" dirty="0"/>
              <a:t>M., </a:t>
            </a:r>
            <a:r>
              <a:rPr lang="fr-CH" sz="1100" dirty="0" smtClean="0"/>
              <a:t>KWATRA, </a:t>
            </a:r>
            <a:r>
              <a:rPr lang="fr-CH" sz="1100" dirty="0"/>
              <a:t>V., </a:t>
            </a:r>
            <a:r>
              <a:rPr lang="fr-CH" sz="1100" dirty="0" smtClean="0"/>
              <a:t>HAN, </a:t>
            </a:r>
            <a:r>
              <a:rPr lang="fr-CH" sz="1100" dirty="0"/>
              <a:t>M</a:t>
            </a:r>
            <a:r>
              <a:rPr lang="fr-CH" sz="1100" dirty="0" smtClean="0"/>
              <a:t>.,ANDESSA, </a:t>
            </a:r>
            <a:r>
              <a:rPr lang="fr-CH" sz="1100" dirty="0"/>
              <a:t>I. </a:t>
            </a:r>
            <a:r>
              <a:rPr lang="fr-CH" sz="1100" dirty="0" smtClean="0"/>
              <a:t>A. 2010</a:t>
            </a:r>
            <a:r>
              <a:rPr lang="fr-CH" sz="1100" dirty="0"/>
              <a:t>. Efficient </a:t>
            </a:r>
            <a:r>
              <a:rPr lang="fr-CH" sz="1100" dirty="0" err="1"/>
              <a:t>hierarchical</a:t>
            </a:r>
            <a:r>
              <a:rPr lang="fr-CH" sz="1100" dirty="0"/>
              <a:t> graph-</a:t>
            </a:r>
            <a:r>
              <a:rPr lang="fr-CH" sz="1100" dirty="0" err="1"/>
              <a:t>based</a:t>
            </a:r>
            <a:r>
              <a:rPr lang="fr-CH" sz="1100" dirty="0"/>
              <a:t> </a:t>
            </a:r>
            <a:r>
              <a:rPr lang="fr-CH" sz="1100" dirty="0" err="1"/>
              <a:t>video</a:t>
            </a:r>
            <a:r>
              <a:rPr lang="fr-CH" sz="1100" dirty="0"/>
              <a:t> segmentation. </a:t>
            </a:r>
            <a:r>
              <a:rPr lang="fr-CH" sz="1100" dirty="0" smtClean="0"/>
              <a:t>In IEEE CVPR, </a:t>
            </a:r>
            <a:r>
              <a:rPr lang="fr-CH" sz="1100" dirty="0"/>
              <a:t>2141–2148.</a:t>
            </a:r>
          </a:p>
          <a:p>
            <a:endParaRPr lang="fr-CH" sz="1100" dirty="0"/>
          </a:p>
        </p:txBody>
      </p:sp>
      <p:pic>
        <p:nvPicPr>
          <p:cNvPr id="13314" name="Picture 2" descr="C:\Users\Loic\Pictures\grpahba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056484"/>
            <a:ext cx="15621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148064" y="6396687"/>
            <a:ext cx="28135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dirty="0"/>
              <a:t>http://www.cc.gatech.edu/cpl/projects/videosegmentation/</a:t>
            </a:r>
          </a:p>
        </p:txBody>
      </p:sp>
    </p:spTree>
    <p:extLst>
      <p:ext uri="{BB962C8B-B14F-4D97-AF65-F5344CB8AC3E}">
        <p14:creationId xmlns:p14="http://schemas.microsoft.com/office/powerpoint/2010/main" val="67024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now1_mpeg_out1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8437" y="4603219"/>
            <a:ext cx="3001170" cy="1725613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10" name="ZoneTexte 9"/>
          <p:cNvSpPr txBox="1"/>
          <p:nvPr/>
        </p:nvSpPr>
        <p:spPr>
          <a:xfrm>
            <a:off x="683568" y="22768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CH" dirty="0"/>
          </a:p>
        </p:txBody>
      </p:sp>
      <p:sp>
        <p:nvSpPr>
          <p:cNvPr id="11" name="ZoneTexte 10"/>
          <p:cNvSpPr txBox="1"/>
          <p:nvPr/>
        </p:nvSpPr>
        <p:spPr>
          <a:xfrm>
            <a:off x="323528" y="2276872"/>
            <a:ext cx="632416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Rendered movie at 90</a:t>
            </a:r>
            <a:r>
              <a:rPr lang="en-US" b="1" dirty="0" smtClean="0"/>
              <a:t>%, 70% and 50% </a:t>
            </a:r>
            <a:r>
              <a:rPr lang="en-US" b="1" dirty="0"/>
              <a:t>of highest hierarchy </a:t>
            </a:r>
            <a:r>
              <a:rPr lang="en-US" b="1" dirty="0" smtClean="0"/>
              <a:t>level</a:t>
            </a:r>
            <a:endParaRPr lang="fr-CH" dirty="0"/>
          </a:p>
        </p:txBody>
      </p:sp>
      <p:sp>
        <p:nvSpPr>
          <p:cNvPr id="7" name="ZoneTexte 6"/>
          <p:cNvSpPr txBox="1"/>
          <p:nvPr/>
        </p:nvSpPr>
        <p:spPr>
          <a:xfrm>
            <a:off x="3131840" y="1250484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smtClean="0">
                <a:solidFill>
                  <a:schemeClr val="bg1"/>
                </a:solidFill>
              </a:rPr>
              <a:t>Graph-</a:t>
            </a:r>
            <a:r>
              <a:rPr lang="fr-CH" dirty="0" err="1" smtClean="0">
                <a:solidFill>
                  <a:schemeClr val="bg1"/>
                </a:solidFill>
              </a:rPr>
              <a:t>based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err="1" smtClean="0">
                <a:solidFill>
                  <a:schemeClr val="bg1"/>
                </a:solidFill>
              </a:rPr>
              <a:t>video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smtClean="0">
                <a:solidFill>
                  <a:schemeClr val="bg1"/>
                </a:solidFill>
              </a:rPr>
              <a:t>segmentation</a:t>
            </a:r>
            <a:endParaRPr lang="fr-CH" dirty="0">
              <a:solidFill>
                <a:schemeClr val="bg1"/>
              </a:solidFill>
            </a:endParaRPr>
          </a:p>
        </p:txBody>
      </p:sp>
      <p:pic>
        <p:nvPicPr>
          <p:cNvPr id="9" name="snow1_mpeg_out2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405706" y="2718095"/>
            <a:ext cx="3051144" cy="1754347"/>
          </a:xfrm>
          <a:prstGeom prst="rect">
            <a:avLst/>
          </a:prstGeom>
        </p:spPr>
      </p:pic>
      <p:pic>
        <p:nvPicPr>
          <p:cNvPr id="12" name="snow1_mpeg_out3.mp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405706" y="4581128"/>
            <a:ext cx="3051144" cy="1754347"/>
          </a:xfrm>
          <a:prstGeom prst="rect">
            <a:avLst/>
          </a:prstGeom>
        </p:spPr>
      </p:pic>
      <p:pic>
        <p:nvPicPr>
          <p:cNvPr id="13" name="snow1.mp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65282" y="2745802"/>
            <a:ext cx="3020329" cy="16989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945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99592" y="2420888"/>
            <a:ext cx="7408333" cy="3450696"/>
          </a:xfrm>
        </p:spPr>
        <p:txBody>
          <a:bodyPr>
            <a:normAutofit fontScale="92500" lnSpcReduction="20000"/>
          </a:bodyPr>
          <a:lstStyle/>
          <a:p>
            <a:r>
              <a:rPr lang="fr-CH" b="1" dirty="0" err="1" smtClean="0"/>
              <a:t>Advantages</a:t>
            </a:r>
            <a:r>
              <a:rPr lang="fr-CH" dirty="0" smtClean="0"/>
              <a:t> :</a:t>
            </a:r>
          </a:p>
          <a:p>
            <a:r>
              <a:rPr lang="fr-CH" dirty="0" smtClean="0"/>
              <a:t>+ </a:t>
            </a:r>
            <a:r>
              <a:rPr lang="fr-CH" dirty="0" err="1" smtClean="0"/>
              <a:t>seems</a:t>
            </a:r>
            <a:r>
              <a:rPr lang="fr-CH" dirty="0" smtClean="0"/>
              <a:t> to </a:t>
            </a:r>
            <a:r>
              <a:rPr lang="fr-CH" dirty="0" err="1" smtClean="0"/>
              <a:t>work</a:t>
            </a:r>
            <a:r>
              <a:rPr lang="fr-CH" dirty="0" smtClean="0"/>
              <a:t> </a:t>
            </a:r>
            <a:r>
              <a:rPr lang="fr-CH" dirty="0" err="1" smtClean="0"/>
              <a:t>very</a:t>
            </a:r>
            <a:r>
              <a:rPr lang="fr-CH" dirty="0" smtClean="0"/>
              <a:t> </a:t>
            </a:r>
            <a:r>
              <a:rPr lang="fr-CH" dirty="0" err="1" smtClean="0"/>
              <a:t>well</a:t>
            </a:r>
            <a:endParaRPr lang="fr-CH" dirty="0"/>
          </a:p>
          <a:p>
            <a:r>
              <a:rPr lang="fr-CH" dirty="0" smtClean="0"/>
              <a:t>+ </a:t>
            </a:r>
            <a:r>
              <a:rPr lang="fr-CH" dirty="0" err="1" smtClean="0"/>
              <a:t>fast</a:t>
            </a:r>
            <a:endParaRPr lang="fr-CH" dirty="0" smtClean="0"/>
          </a:p>
          <a:p>
            <a:r>
              <a:rPr lang="fr-CH" dirty="0" smtClean="0"/>
              <a:t>+ </a:t>
            </a:r>
            <a:r>
              <a:rPr lang="fr-CH" dirty="0" err="1" smtClean="0"/>
              <a:t>customizable</a:t>
            </a:r>
            <a:endParaRPr lang="fr-CH" dirty="0" smtClean="0"/>
          </a:p>
          <a:p>
            <a:endParaRPr lang="fr-CH" dirty="0" smtClean="0"/>
          </a:p>
          <a:p>
            <a:r>
              <a:rPr lang="fr-CH" b="1" dirty="0" err="1" smtClean="0"/>
              <a:t>Disadvantages</a:t>
            </a:r>
            <a:r>
              <a:rPr lang="fr-CH" dirty="0" smtClean="0"/>
              <a:t> :</a:t>
            </a:r>
          </a:p>
          <a:p>
            <a:pPr>
              <a:buFontTx/>
              <a:buChar char="-"/>
            </a:pPr>
            <a:r>
              <a:rPr lang="fr-CH" dirty="0" smtClean="0"/>
              <a:t>No </a:t>
            </a:r>
            <a:r>
              <a:rPr lang="fr-CH" dirty="0" err="1" smtClean="0"/>
              <a:t>framework</a:t>
            </a:r>
            <a:r>
              <a:rPr lang="fr-CH" dirty="0" smtClean="0"/>
              <a:t>, </a:t>
            </a:r>
            <a:r>
              <a:rPr lang="fr-CH" dirty="0" err="1" smtClean="0"/>
              <a:t>only</a:t>
            </a:r>
            <a:r>
              <a:rPr lang="fr-CH" dirty="0" smtClean="0"/>
              <a:t> a web interface</a:t>
            </a:r>
          </a:p>
          <a:p>
            <a:pPr>
              <a:buFontTx/>
              <a:buChar char="-"/>
            </a:pPr>
            <a:r>
              <a:rPr lang="fr-CH" dirty="0" err="1" smtClean="0"/>
              <a:t>need</a:t>
            </a:r>
            <a:r>
              <a:rPr lang="fr-CH" dirty="0" smtClean="0"/>
              <a:t> to </a:t>
            </a:r>
            <a:r>
              <a:rPr lang="fr-CH" dirty="0" err="1" smtClean="0"/>
              <a:t>provide</a:t>
            </a:r>
            <a:r>
              <a:rPr lang="fr-CH" dirty="0" smtClean="0"/>
              <a:t> a </a:t>
            </a:r>
            <a:r>
              <a:rPr lang="fr-CH" dirty="0" err="1" smtClean="0"/>
              <a:t>hierarchy</a:t>
            </a:r>
            <a:r>
              <a:rPr lang="fr-CH" dirty="0" smtClean="0"/>
              <a:t> </a:t>
            </a:r>
            <a:r>
              <a:rPr lang="fr-CH" dirty="0" err="1" smtClean="0"/>
              <a:t>level</a:t>
            </a:r>
            <a:r>
              <a:rPr lang="fr-CH" dirty="0" smtClean="0"/>
              <a:t> for the optimal settings</a:t>
            </a:r>
          </a:p>
          <a:p>
            <a:pPr>
              <a:buFontTx/>
              <a:buChar char="-"/>
            </a:pPr>
            <a:endParaRPr lang="fr-CH" dirty="0"/>
          </a:p>
          <a:p>
            <a:pPr marL="0" indent="0"/>
            <a:r>
              <a:rPr lang="fr-CH" dirty="0" smtClean="0"/>
              <a:t> </a:t>
            </a:r>
            <a:r>
              <a:rPr lang="fr-CH" dirty="0" err="1" smtClean="0"/>
              <a:t>Could</a:t>
            </a:r>
            <a:r>
              <a:rPr lang="fr-CH" dirty="0" smtClean="0"/>
              <a:t> </a:t>
            </a:r>
            <a:r>
              <a:rPr lang="fr-CH" dirty="0" smtClean="0"/>
              <a:t>have been the </a:t>
            </a:r>
            <a:r>
              <a:rPr lang="fr-CH" dirty="0" err="1" smtClean="0"/>
              <a:t>approach</a:t>
            </a:r>
            <a:r>
              <a:rPr lang="fr-CH" dirty="0" smtClean="0"/>
              <a:t> </a:t>
            </a:r>
            <a:r>
              <a:rPr lang="fr-CH" dirty="0" err="1" smtClean="0"/>
              <a:t>taken</a:t>
            </a:r>
            <a:r>
              <a:rPr lang="fr-CH" dirty="0" smtClean="0"/>
              <a:t>.</a:t>
            </a:r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5" name="ZoneTexte 4"/>
          <p:cNvSpPr txBox="1"/>
          <p:nvPr/>
        </p:nvSpPr>
        <p:spPr>
          <a:xfrm>
            <a:off x="3131840" y="1250484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smtClean="0">
                <a:solidFill>
                  <a:schemeClr val="bg1"/>
                </a:solidFill>
              </a:rPr>
              <a:t>Graph-</a:t>
            </a:r>
            <a:r>
              <a:rPr lang="fr-CH" dirty="0" err="1" smtClean="0">
                <a:solidFill>
                  <a:schemeClr val="bg1"/>
                </a:solidFill>
              </a:rPr>
              <a:t>based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err="1" smtClean="0">
                <a:solidFill>
                  <a:schemeClr val="bg1"/>
                </a:solidFill>
              </a:rPr>
              <a:t>video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smtClean="0">
                <a:solidFill>
                  <a:schemeClr val="bg1"/>
                </a:solidFill>
              </a:rPr>
              <a:t>segmentation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29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99592" y="2492896"/>
            <a:ext cx="7408333" cy="3450696"/>
          </a:xfrm>
        </p:spPr>
        <p:txBody>
          <a:bodyPr>
            <a:normAutofit fontScale="92500" lnSpcReduction="20000"/>
          </a:bodyPr>
          <a:lstStyle/>
          <a:p>
            <a:r>
              <a:rPr lang="fr-CH" dirty="0" err="1" smtClean="0"/>
              <a:t>Idea</a:t>
            </a:r>
            <a:r>
              <a:rPr lang="fr-CH" dirty="0" smtClean="0"/>
              <a:t> :</a:t>
            </a:r>
          </a:p>
          <a:p>
            <a:r>
              <a:rPr lang="fr-CH" dirty="0" smtClean="0"/>
              <a:t>Use </a:t>
            </a:r>
            <a:r>
              <a:rPr lang="fr-CH" b="1" dirty="0" err="1" smtClean="0"/>
              <a:t>directly</a:t>
            </a:r>
            <a:r>
              <a:rPr lang="fr-CH" dirty="0" smtClean="0"/>
              <a:t> the information of the </a:t>
            </a:r>
            <a:r>
              <a:rPr lang="fr-CH" dirty="0" err="1" smtClean="0"/>
              <a:t>optical</a:t>
            </a:r>
            <a:r>
              <a:rPr lang="fr-CH" dirty="0" smtClean="0"/>
              <a:t> flow to </a:t>
            </a:r>
            <a:r>
              <a:rPr lang="fr-CH" dirty="0" err="1" smtClean="0"/>
              <a:t>determine</a:t>
            </a:r>
            <a:r>
              <a:rPr lang="fr-CH" dirty="0" smtClean="0"/>
              <a:t> the </a:t>
            </a:r>
            <a:r>
              <a:rPr lang="fr-CH" dirty="0" err="1" smtClean="0"/>
              <a:t>dynamism</a:t>
            </a:r>
            <a:r>
              <a:rPr lang="fr-CH" dirty="0" smtClean="0"/>
              <a:t>.</a:t>
            </a:r>
          </a:p>
          <a:p>
            <a:endParaRPr lang="fr-CH" dirty="0"/>
          </a:p>
          <a:p>
            <a:r>
              <a:rPr lang="fr-CH" dirty="0" smtClean="0"/>
              <a:t>In short, </a:t>
            </a:r>
            <a:r>
              <a:rPr lang="fr-CH" dirty="0" err="1" smtClean="0"/>
              <a:t>we</a:t>
            </a:r>
            <a:r>
              <a:rPr lang="fr-CH" dirty="0" smtClean="0"/>
              <a:t> </a:t>
            </a:r>
            <a:r>
              <a:rPr lang="fr-CH" dirty="0" err="1" smtClean="0"/>
              <a:t>want</a:t>
            </a:r>
            <a:r>
              <a:rPr lang="fr-CH" dirty="0" smtClean="0"/>
              <a:t> to have a </a:t>
            </a:r>
            <a:r>
              <a:rPr lang="fr-CH" dirty="0" err="1" smtClean="0"/>
              <a:t>number</a:t>
            </a:r>
            <a:r>
              <a:rPr lang="fr-CH" dirty="0" smtClean="0"/>
              <a:t> </a:t>
            </a:r>
            <a:r>
              <a:rPr lang="fr-CH" dirty="0" err="1" smtClean="0"/>
              <a:t>that</a:t>
            </a:r>
            <a:r>
              <a:rPr lang="fr-CH" dirty="0" smtClean="0"/>
              <a:t> </a:t>
            </a:r>
            <a:r>
              <a:rPr lang="fr-CH" b="1" dirty="0" err="1" smtClean="0"/>
              <a:t>quantify</a:t>
            </a:r>
            <a:r>
              <a:rPr lang="fr-CH" dirty="0" smtClean="0"/>
              <a:t> the motion </a:t>
            </a:r>
            <a:r>
              <a:rPr lang="fr-CH" dirty="0" err="1" smtClean="0"/>
              <a:t>between</a:t>
            </a:r>
            <a:r>
              <a:rPr lang="fr-CH" dirty="0" smtClean="0"/>
              <a:t> </a:t>
            </a:r>
            <a:r>
              <a:rPr lang="fr-CH" dirty="0" err="1" smtClean="0"/>
              <a:t>two</a:t>
            </a:r>
            <a:r>
              <a:rPr lang="fr-CH" dirty="0" smtClean="0"/>
              <a:t> </a:t>
            </a:r>
            <a:r>
              <a:rPr lang="fr-CH" dirty="0" err="1" smtClean="0"/>
              <a:t>consecutive</a:t>
            </a:r>
            <a:r>
              <a:rPr lang="fr-CH" dirty="0" smtClean="0"/>
              <a:t> frames.</a:t>
            </a:r>
          </a:p>
          <a:p>
            <a:endParaRPr lang="fr-CH" dirty="0"/>
          </a:p>
          <a:p>
            <a:r>
              <a:rPr lang="fr-CH" dirty="0" err="1" smtClean="0"/>
              <a:t>Draw</a:t>
            </a:r>
            <a:r>
              <a:rPr lang="fr-CH" dirty="0" smtClean="0"/>
              <a:t> a </a:t>
            </a:r>
            <a:r>
              <a:rPr lang="fr-CH" b="1" dirty="0" smtClean="0"/>
              <a:t>graph</a:t>
            </a:r>
            <a:r>
              <a:rPr lang="fr-CH" dirty="0" smtClean="0"/>
              <a:t> of the motion over time.</a:t>
            </a:r>
          </a:p>
          <a:p>
            <a:endParaRPr lang="fr-CH" dirty="0"/>
          </a:p>
          <a:p>
            <a:r>
              <a:rPr lang="fr-CH" b="1" dirty="0" err="1" smtClean="0"/>
              <a:t>Remap</a:t>
            </a:r>
            <a:r>
              <a:rPr lang="fr-CH" dirty="0" smtClean="0"/>
              <a:t> </a:t>
            </a:r>
            <a:r>
              <a:rPr lang="fr-CH" dirty="0" smtClean="0"/>
              <a:t>time </a:t>
            </a:r>
            <a:r>
              <a:rPr lang="fr-CH" dirty="0" err="1" smtClean="0"/>
              <a:t>accordingly</a:t>
            </a:r>
            <a:r>
              <a:rPr lang="fr-CH" dirty="0" smtClean="0"/>
              <a:t>.</a:t>
            </a:r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374162" y="126876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Own</a:t>
            </a:r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 solution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57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1053" y="2204864"/>
            <a:ext cx="7408333" cy="1033388"/>
          </a:xfrm>
        </p:spPr>
        <p:txBody>
          <a:bodyPr/>
          <a:lstStyle/>
          <a:p>
            <a:r>
              <a:rPr lang="fr-CH" dirty="0" err="1" smtClean="0"/>
              <a:t>Problem</a:t>
            </a:r>
            <a:r>
              <a:rPr lang="fr-CH" dirty="0" smtClean="0"/>
              <a:t> : camera </a:t>
            </a:r>
            <a:r>
              <a:rPr lang="fr-CH" dirty="0" err="1" smtClean="0"/>
              <a:t>movement</a:t>
            </a:r>
            <a:r>
              <a:rPr lang="fr-CH" dirty="0" smtClean="0"/>
              <a:t>.</a:t>
            </a:r>
          </a:p>
          <a:p>
            <a:r>
              <a:rPr lang="fr-CH" dirty="0" smtClean="0"/>
              <a:t>Solution : </a:t>
            </a:r>
            <a:r>
              <a:rPr lang="fr-CH" dirty="0" err="1" smtClean="0"/>
              <a:t>work</a:t>
            </a:r>
            <a:r>
              <a:rPr lang="fr-CH" dirty="0" smtClean="0"/>
              <a:t> </a:t>
            </a:r>
            <a:r>
              <a:rPr lang="fr-CH" dirty="0" err="1" smtClean="0"/>
              <a:t>with</a:t>
            </a:r>
            <a:r>
              <a:rPr lang="fr-CH" dirty="0" smtClean="0"/>
              <a:t> </a:t>
            </a:r>
            <a:r>
              <a:rPr lang="el-GR" dirty="0" smtClean="0">
                <a:latin typeface="Times New Roman"/>
                <a:cs typeface="Times New Roman"/>
              </a:rPr>
              <a:t>ω</a:t>
            </a:r>
            <a:r>
              <a:rPr lang="fr-CH" dirty="0" smtClean="0"/>
              <a:t>-flow :</a:t>
            </a:r>
          </a:p>
          <a:p>
            <a:endParaRPr lang="fr-CH" dirty="0" smtClean="0"/>
          </a:p>
          <a:p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312438" y="1268760"/>
            <a:ext cx="295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l-GR" dirty="0" smtClean="0">
                <a:solidFill>
                  <a:schemeClr val="bg1"/>
                </a:solidFill>
                <a:latin typeface="Times New Roman"/>
                <a:cs typeface="Times New Roman"/>
              </a:rPr>
              <a:t>ω</a:t>
            </a:r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-flow*  </a:t>
            </a:r>
            <a:r>
              <a:rPr lang="fr-CH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Own</a:t>
            </a:r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 solution</a:t>
            </a:r>
            <a:endParaRPr lang="fr-CH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6199" y="6277196"/>
            <a:ext cx="46085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 JAIN, </a:t>
            </a:r>
            <a:r>
              <a:rPr lang="en-US" sz="1100" dirty="0"/>
              <a:t>M., </a:t>
            </a:r>
            <a:r>
              <a:rPr lang="en-US" sz="1100" dirty="0" smtClean="0"/>
              <a:t>JEGOU, </a:t>
            </a:r>
            <a:r>
              <a:rPr lang="en-US" sz="1100" dirty="0"/>
              <a:t>H</a:t>
            </a:r>
            <a:r>
              <a:rPr lang="en-US" sz="1100" dirty="0" smtClean="0"/>
              <a:t>., AND BOUTHEMY, </a:t>
            </a:r>
            <a:r>
              <a:rPr lang="en-US" sz="1100" dirty="0"/>
              <a:t>P. 2013. Better </a:t>
            </a:r>
            <a:r>
              <a:rPr lang="en-US" sz="1100" dirty="0" smtClean="0"/>
              <a:t>ex-</a:t>
            </a:r>
            <a:r>
              <a:rPr lang="en-US" sz="1100" dirty="0" err="1" smtClean="0"/>
              <a:t>ploiting</a:t>
            </a:r>
            <a:r>
              <a:rPr lang="en-US" sz="1100" dirty="0" smtClean="0"/>
              <a:t> </a:t>
            </a:r>
            <a:r>
              <a:rPr lang="en-US" sz="1100" dirty="0"/>
              <a:t>motion for better action recognition. </a:t>
            </a:r>
            <a:r>
              <a:rPr lang="en-US" sz="1100" dirty="0" smtClean="0"/>
              <a:t>In CVPR, IEEE, 2555–2562</a:t>
            </a:r>
            <a:endParaRPr lang="en-US" sz="1100" dirty="0"/>
          </a:p>
          <a:p>
            <a:endParaRPr lang="fr-CH" sz="1100" dirty="0"/>
          </a:p>
        </p:txBody>
      </p:sp>
      <p:pic>
        <p:nvPicPr>
          <p:cNvPr id="14338" name="Picture 2" descr="C:\Users\Loic\Pictures\w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43" y="3602707"/>
            <a:ext cx="8555038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781827" y="3258904"/>
            <a:ext cx="1111202" cy="30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sz="1400" dirty="0" smtClean="0"/>
              <a:t>Optical flow</a:t>
            </a:r>
            <a:endParaRPr lang="fr-CH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8081906" y="3258902"/>
            <a:ext cx="681597" cy="30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l-GR" sz="1400" dirty="0" smtClean="0">
                <a:latin typeface="Times New Roman"/>
                <a:cs typeface="Times New Roman"/>
              </a:rPr>
              <a:t>ω</a:t>
            </a:r>
            <a:r>
              <a:rPr lang="fr-CH" sz="1400" dirty="0" smtClean="0"/>
              <a:t>-flow</a:t>
            </a:r>
            <a:endParaRPr lang="fr-CH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6123343" y="6277196"/>
            <a:ext cx="27093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 dirty="0"/>
              <a:t>http://www.irisa.fr/texmex/people/jain/w-Flow/</a:t>
            </a:r>
          </a:p>
        </p:txBody>
      </p:sp>
    </p:spTree>
    <p:extLst>
      <p:ext uri="{BB962C8B-B14F-4D97-AF65-F5344CB8AC3E}">
        <p14:creationId xmlns:p14="http://schemas.microsoft.com/office/powerpoint/2010/main" val="12623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9303" y="116632"/>
            <a:ext cx="8229600" cy="1252728"/>
          </a:xfrm>
        </p:spPr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pic>
        <p:nvPicPr>
          <p:cNvPr id="15364" name="Picture 4" descr="G:\asmv\media\affAwFlow\wflow5_fl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729" y="3589468"/>
            <a:ext cx="57606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4141971" y="3235596"/>
            <a:ext cx="82426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l-GR" dirty="0">
                <a:latin typeface="Times New Roman"/>
                <a:cs typeface="Times New Roman"/>
              </a:rPr>
              <a:t>ω</a:t>
            </a:r>
            <a:r>
              <a:rPr lang="fr-CH" dirty="0">
                <a:latin typeface="Times New Roman"/>
                <a:cs typeface="Times New Roman"/>
              </a:rPr>
              <a:t>-</a:t>
            </a:r>
            <a:r>
              <a:rPr lang="fr-CH" dirty="0">
                <a:sym typeface="Wingdings" panose="05000000000000000000" pitchFamily="2" charset="2"/>
              </a:rPr>
              <a:t>flow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7874909" y="3663740"/>
            <a:ext cx="124489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Affine flow</a:t>
            </a:r>
            <a:endParaRPr lang="fr-CH" dirty="0"/>
          </a:p>
        </p:txBody>
      </p:sp>
      <p:pic>
        <p:nvPicPr>
          <p:cNvPr id="15365" name="Picture 5" descr="G:\asmv\media\affAwFlow\afflow5_f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62" y="1222542"/>
            <a:ext cx="4211962" cy="2369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0" y="3634558"/>
            <a:ext cx="13773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Optical flow</a:t>
            </a:r>
            <a:endParaRPr lang="fr-CH" dirty="0"/>
          </a:p>
        </p:txBody>
      </p:sp>
      <p:pic>
        <p:nvPicPr>
          <p:cNvPr id="16386" name="Picture 2" descr="G:\asmv\media\affAwFlow\img5_fl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8" y="1222542"/>
            <a:ext cx="4211960" cy="2369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4343376" y="1622326"/>
            <a:ext cx="495649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sz="9600" dirty="0" smtClean="0"/>
              <a:t>-</a:t>
            </a:r>
            <a:endParaRPr lang="fr-CH" sz="9600" dirty="0"/>
          </a:p>
        </p:txBody>
      </p:sp>
      <p:sp>
        <p:nvSpPr>
          <p:cNvPr id="10" name="ZoneTexte 9"/>
          <p:cNvSpPr txBox="1"/>
          <p:nvPr/>
        </p:nvSpPr>
        <p:spPr>
          <a:xfrm>
            <a:off x="974785" y="4509120"/>
            <a:ext cx="805029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sz="9600" dirty="0" smtClean="0"/>
              <a:t>=</a:t>
            </a:r>
            <a:endParaRPr lang="fr-CH" sz="9600" dirty="0"/>
          </a:p>
        </p:txBody>
      </p:sp>
    </p:spTree>
    <p:extLst>
      <p:ext uri="{BB962C8B-B14F-4D97-AF65-F5344CB8AC3E}">
        <p14:creationId xmlns:p14="http://schemas.microsoft.com/office/powerpoint/2010/main" val="377377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815222" y="1268760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Clustering</a:t>
            </a:r>
            <a:endParaRPr lang="fr-CH" dirty="0">
              <a:solidFill>
                <a:schemeClr val="bg1"/>
              </a:solidFill>
            </a:endParaRPr>
          </a:p>
        </p:txBody>
      </p:sp>
      <p:pic>
        <p:nvPicPr>
          <p:cNvPr id="5" name="Picture 4" descr="G:\asmv\media\affAwFlow\wflow5_fl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12" y="3268603"/>
            <a:ext cx="4619819" cy="2598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Loic\Pictures\grid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892" y="2461143"/>
            <a:ext cx="3506799" cy="197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C:\Users\Loic\Pictures\gridsmall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892" y="4684099"/>
            <a:ext cx="3506795" cy="197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en arc 6"/>
          <p:cNvCxnSpPr>
            <a:stCxn id="5" idx="3"/>
            <a:endCxn id="17413" idx="1"/>
          </p:cNvCxnSpPr>
          <p:nvPr/>
        </p:nvCxnSpPr>
        <p:spPr>
          <a:xfrm flipV="1">
            <a:off x="4797631" y="3447173"/>
            <a:ext cx="672261" cy="112075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rc 8"/>
          <p:cNvCxnSpPr>
            <a:stCxn id="5" idx="3"/>
            <a:endCxn id="17414" idx="1"/>
          </p:cNvCxnSpPr>
          <p:nvPr/>
        </p:nvCxnSpPr>
        <p:spPr>
          <a:xfrm>
            <a:off x="4797631" y="4567927"/>
            <a:ext cx="672261" cy="1102202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016542" y="3447173"/>
            <a:ext cx="300082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x</a:t>
            </a:r>
            <a:endParaRPr lang="fr-CH" dirty="0"/>
          </a:p>
        </p:txBody>
      </p:sp>
      <p:sp>
        <p:nvSpPr>
          <p:cNvPr id="11" name="ZoneTexte 10"/>
          <p:cNvSpPr txBox="1"/>
          <p:nvPr/>
        </p:nvSpPr>
        <p:spPr>
          <a:xfrm>
            <a:off x="4983720" y="5300797"/>
            <a:ext cx="300082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y</a:t>
            </a:r>
            <a:endParaRPr lang="fr-CH" dirty="0"/>
          </a:p>
        </p:txBody>
      </p:sp>
      <p:sp>
        <p:nvSpPr>
          <p:cNvPr id="12" name="ZoneTexte 11"/>
          <p:cNvSpPr txBox="1"/>
          <p:nvPr/>
        </p:nvSpPr>
        <p:spPr>
          <a:xfrm>
            <a:off x="6353380" y="4383261"/>
            <a:ext cx="209544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err="1" smtClean="0"/>
              <a:t>Displacement</a:t>
            </a:r>
            <a:r>
              <a:rPr lang="fr-CH" dirty="0" smtClean="0"/>
              <a:t> </a:t>
            </a:r>
            <a:r>
              <a:rPr lang="fr-CH" dirty="0" err="1" smtClean="0"/>
              <a:t>map</a:t>
            </a:r>
            <a:endParaRPr lang="fr-CH" dirty="0"/>
          </a:p>
        </p:txBody>
      </p:sp>
      <p:sp>
        <p:nvSpPr>
          <p:cNvPr id="13" name="ZoneTexte 12"/>
          <p:cNvSpPr txBox="1"/>
          <p:nvPr/>
        </p:nvSpPr>
        <p:spPr>
          <a:xfrm>
            <a:off x="2075588" y="2888747"/>
            <a:ext cx="82426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l-GR" dirty="0">
                <a:latin typeface="Times New Roman"/>
                <a:cs typeface="Times New Roman"/>
              </a:rPr>
              <a:t>ω</a:t>
            </a:r>
            <a:r>
              <a:rPr lang="fr-CH" dirty="0">
                <a:latin typeface="Times New Roman"/>
                <a:cs typeface="Times New Roman"/>
              </a:rPr>
              <a:t>-</a:t>
            </a:r>
            <a:r>
              <a:rPr lang="fr-CH" dirty="0">
                <a:sym typeface="Wingdings" panose="05000000000000000000" pitchFamily="2" charset="2"/>
              </a:rPr>
              <a:t>flow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280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4771919" y="476672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ym typeface="Wingdings" panose="05000000000000000000" pitchFamily="2" charset="2"/>
              </a:rPr>
              <a:t>Clustering</a:t>
            </a:r>
            <a:endParaRPr lang="fr-CH" dirty="0"/>
          </a:p>
        </p:txBody>
      </p:sp>
      <p:pic>
        <p:nvPicPr>
          <p:cNvPr id="5" name="Picture 5" descr="C:\Users\Loic\Pictures\grid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37" y="2276872"/>
            <a:ext cx="3506799" cy="197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Loic\Pictures\gridsmall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37" y="4499828"/>
            <a:ext cx="3506795" cy="197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149111" y="4198989"/>
            <a:ext cx="209544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err="1" smtClean="0"/>
              <a:t>Displacement</a:t>
            </a:r>
            <a:r>
              <a:rPr lang="fr-CH" dirty="0" smtClean="0"/>
              <a:t> </a:t>
            </a:r>
            <a:r>
              <a:rPr lang="fr-CH" dirty="0" err="1" smtClean="0"/>
              <a:t>map</a:t>
            </a:r>
            <a:endParaRPr lang="fr-CH" dirty="0"/>
          </a:p>
        </p:txBody>
      </p:sp>
      <p:pic>
        <p:nvPicPr>
          <p:cNvPr id="18434" name="Picture 2" descr="C:\Users\Loic\Pictures\gridsmallsqr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110" y="3399913"/>
            <a:ext cx="3498662" cy="196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en arc 8"/>
          <p:cNvCxnSpPr>
            <a:stCxn id="5" idx="3"/>
            <a:endCxn id="18434" idx="1"/>
          </p:cNvCxnSpPr>
          <p:nvPr/>
        </p:nvCxnSpPr>
        <p:spPr>
          <a:xfrm>
            <a:off x="3950236" y="3262902"/>
            <a:ext cx="886874" cy="112075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rc 10"/>
          <p:cNvCxnSpPr>
            <a:stCxn id="6" idx="3"/>
            <a:endCxn id="18434" idx="1"/>
          </p:cNvCxnSpPr>
          <p:nvPr/>
        </p:nvCxnSpPr>
        <p:spPr>
          <a:xfrm flipV="1">
            <a:off x="3950232" y="4383656"/>
            <a:ext cx="886878" cy="1102202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797449" y="3059668"/>
            <a:ext cx="164660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err="1" smtClean="0"/>
              <a:t>Squared</a:t>
            </a:r>
            <a:r>
              <a:rPr lang="fr-CH" dirty="0" smtClean="0"/>
              <a:t> </a:t>
            </a:r>
            <a:r>
              <a:rPr lang="fr-CH" dirty="0" err="1" smtClean="0"/>
              <a:t>norm</a:t>
            </a:r>
            <a:endParaRPr lang="fr-CH" dirty="0"/>
          </a:p>
        </p:txBody>
      </p:sp>
      <p:sp>
        <p:nvSpPr>
          <p:cNvPr id="13" name="ZoneTexte 12"/>
          <p:cNvSpPr txBox="1"/>
          <p:nvPr/>
        </p:nvSpPr>
        <p:spPr>
          <a:xfrm>
            <a:off x="3815222" y="1268760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Clustering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53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4771919" y="476672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ym typeface="Wingdings" panose="05000000000000000000" pitchFamily="2" charset="2"/>
              </a:rPr>
              <a:t>Clustering</a:t>
            </a:r>
            <a:endParaRPr lang="fr-CH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7225" y="2576693"/>
            <a:ext cx="3167526" cy="178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Loic\Pictures\gridsmallsqr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11" y="2576693"/>
            <a:ext cx="3174484" cy="178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en arc 6"/>
          <p:cNvCxnSpPr>
            <a:stCxn id="6" idx="3"/>
            <a:endCxn id="19458" idx="1"/>
          </p:cNvCxnSpPr>
          <p:nvPr/>
        </p:nvCxnSpPr>
        <p:spPr>
          <a:xfrm flipV="1">
            <a:off x="3607195" y="3467560"/>
            <a:ext cx="1399617" cy="172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3607195" y="2604101"/>
            <a:ext cx="1596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i="1" dirty="0" err="1" smtClean="0"/>
              <a:t>Eliminate</a:t>
            </a:r>
            <a:endParaRPr lang="fr-CH" i="1" dirty="0" smtClean="0"/>
          </a:p>
          <a:p>
            <a:r>
              <a:rPr lang="fr-CH" dirty="0"/>
              <a:t>-</a:t>
            </a:r>
            <a:r>
              <a:rPr lang="fr-CH" dirty="0" smtClean="0">
                <a:solidFill>
                  <a:srgbClr val="FF0000"/>
                </a:solidFill>
              </a:rPr>
              <a:t>Background values</a:t>
            </a:r>
          </a:p>
          <a:p>
            <a:r>
              <a:rPr lang="fr-CH" dirty="0" smtClean="0"/>
              <a:t>-</a:t>
            </a:r>
            <a:r>
              <a:rPr lang="fr-CH" dirty="0" err="1" smtClean="0">
                <a:solidFill>
                  <a:srgbClr val="0070C0"/>
                </a:solidFill>
              </a:rPr>
              <a:t>Too</a:t>
            </a:r>
            <a:r>
              <a:rPr lang="fr-CH" dirty="0" smtClean="0">
                <a:solidFill>
                  <a:srgbClr val="0070C0"/>
                </a:solidFill>
              </a:rPr>
              <a:t> high values</a:t>
            </a:r>
            <a:endParaRPr lang="fr-CH" dirty="0">
              <a:solidFill>
                <a:srgbClr val="0070C0"/>
              </a:solidFill>
            </a:endParaRPr>
          </a:p>
        </p:txBody>
      </p:sp>
      <p:cxnSp>
        <p:nvCxnSpPr>
          <p:cNvPr id="10" name="Connecteur en arc 9"/>
          <p:cNvCxnSpPr>
            <a:stCxn id="19458" idx="3"/>
            <a:endCxn id="19459" idx="3"/>
          </p:cNvCxnSpPr>
          <p:nvPr/>
        </p:nvCxnSpPr>
        <p:spPr>
          <a:xfrm>
            <a:off x="8175164" y="3467560"/>
            <a:ext cx="50847" cy="1759394"/>
          </a:xfrm>
          <a:prstGeom prst="curvedConnector3">
            <a:avLst>
              <a:gd name="adj1" fmla="val 54958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8164475" y="419610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order</a:t>
            </a:r>
            <a:endParaRPr lang="fr-CH" dirty="0"/>
          </a:p>
        </p:txBody>
      </p:sp>
      <p:grpSp>
        <p:nvGrpSpPr>
          <p:cNvPr id="18" name="Groupe 17"/>
          <p:cNvGrpSpPr/>
          <p:nvPr/>
        </p:nvGrpSpPr>
        <p:grpSpPr>
          <a:xfrm>
            <a:off x="3919364" y="5033213"/>
            <a:ext cx="4900727" cy="1003572"/>
            <a:chOff x="3666165" y="3459531"/>
            <a:chExt cx="4900727" cy="1003572"/>
          </a:xfrm>
        </p:grpSpPr>
        <p:grpSp>
          <p:nvGrpSpPr>
            <p:cNvPr id="14" name="Groupe 13"/>
            <p:cNvGrpSpPr/>
            <p:nvPr/>
          </p:nvGrpSpPr>
          <p:grpSpPr>
            <a:xfrm>
              <a:off x="3666165" y="3459531"/>
              <a:ext cx="4900727" cy="634240"/>
              <a:chOff x="3647326" y="4005064"/>
              <a:chExt cx="4900727" cy="634240"/>
            </a:xfrm>
          </p:grpSpPr>
          <p:pic>
            <p:nvPicPr>
              <p:cNvPr id="19459" name="Picture 3" descr="C:\Users\Loic\Pictures\vector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6626" y="4005064"/>
                <a:ext cx="3937347" cy="3874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Accolade fermante 11"/>
              <p:cNvSpPr/>
              <p:nvPr/>
            </p:nvSpPr>
            <p:spPr>
              <a:xfrm rot="5400000">
                <a:off x="4565428" y="3469174"/>
                <a:ext cx="252028" cy="208823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5" name="Accolade fermante 14"/>
              <p:cNvSpPr/>
              <p:nvPr/>
            </p:nvSpPr>
            <p:spPr>
              <a:xfrm rot="5400000">
                <a:off x="6495142" y="3647617"/>
                <a:ext cx="252028" cy="170750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6" name="Accolade fermante 15"/>
              <p:cNvSpPr/>
              <p:nvPr/>
            </p:nvSpPr>
            <p:spPr>
              <a:xfrm rot="5400000">
                <a:off x="7945925" y="4028967"/>
                <a:ext cx="252028" cy="952229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4470472" y="4085563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C1</a:t>
              </a:r>
              <a:endParaRPr lang="fr-CH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6400186" y="409377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C2</a:t>
              </a:r>
              <a:endParaRPr lang="fr-CH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850969" y="409377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C3</a:t>
              </a:r>
              <a:endParaRPr lang="fr-CH" dirty="0"/>
            </a:p>
          </p:txBody>
        </p:sp>
      </p:grpSp>
      <p:sp>
        <p:nvSpPr>
          <p:cNvPr id="19" name="Flèche droite 18"/>
          <p:cNvSpPr/>
          <p:nvPr/>
        </p:nvSpPr>
        <p:spPr>
          <a:xfrm>
            <a:off x="4473836" y="6084118"/>
            <a:ext cx="3567001" cy="20708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rgbClr val="FF0000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04719" y="4959030"/>
            <a:ext cx="2424062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dirty="0" err="1" smtClean="0"/>
              <a:t>Parameters</a:t>
            </a:r>
            <a:r>
              <a:rPr lang="fr-CH" dirty="0" smtClean="0"/>
              <a:t> :</a:t>
            </a:r>
          </a:p>
          <a:p>
            <a:r>
              <a:rPr lang="fr-CH" dirty="0" smtClean="0"/>
              <a:t>_</a:t>
            </a:r>
            <a:r>
              <a:rPr lang="fr-CH" dirty="0" err="1" smtClean="0"/>
              <a:t>minThreshold</a:t>
            </a:r>
            <a:r>
              <a:rPr lang="fr-CH" dirty="0" smtClean="0"/>
              <a:t> = 1.5</a:t>
            </a:r>
          </a:p>
          <a:p>
            <a:r>
              <a:rPr lang="fr-CH" dirty="0" smtClean="0"/>
              <a:t>_</a:t>
            </a:r>
            <a:r>
              <a:rPr lang="fr-CH" dirty="0" err="1" smtClean="0"/>
              <a:t>maxThreshold</a:t>
            </a:r>
            <a:r>
              <a:rPr lang="fr-CH" dirty="0" smtClean="0"/>
              <a:t> = 40</a:t>
            </a:r>
          </a:p>
          <a:p>
            <a:r>
              <a:rPr lang="fr-CH" dirty="0" smtClean="0"/>
              <a:t>_</a:t>
            </a:r>
            <a:r>
              <a:rPr lang="fr-CH" dirty="0" err="1" smtClean="0"/>
              <a:t>minDistInCluster</a:t>
            </a:r>
            <a:r>
              <a:rPr lang="fr-CH" dirty="0" smtClean="0"/>
              <a:t> = </a:t>
            </a:r>
            <a:r>
              <a:rPr lang="fr-CH" dirty="0" smtClean="0"/>
              <a:t>0.2</a:t>
            </a:r>
          </a:p>
          <a:p>
            <a:r>
              <a:rPr lang="fr-CH" dirty="0" smtClean="0"/>
              <a:t>_</a:t>
            </a:r>
            <a:r>
              <a:rPr lang="fr-CH" dirty="0" err="1" smtClean="0"/>
              <a:t>minClusterSize</a:t>
            </a:r>
            <a:r>
              <a:rPr lang="fr-CH" dirty="0" smtClean="0"/>
              <a:t> = 1</a:t>
            </a:r>
            <a:endParaRPr lang="fr-CH" dirty="0"/>
          </a:p>
        </p:txBody>
      </p:sp>
      <p:sp>
        <p:nvSpPr>
          <p:cNvPr id="33" name="Arc 32"/>
          <p:cNvSpPr/>
          <p:nvPr/>
        </p:nvSpPr>
        <p:spPr>
          <a:xfrm>
            <a:off x="5812738" y="4808941"/>
            <a:ext cx="475441" cy="499932"/>
          </a:xfrm>
          <a:prstGeom prst="arc">
            <a:avLst>
              <a:gd name="adj1" fmla="val 1078581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4" name="ZoneTexte 33"/>
          <p:cNvSpPr txBox="1"/>
          <p:nvPr/>
        </p:nvSpPr>
        <p:spPr>
          <a:xfrm>
            <a:off x="5464400" y="4556637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smtClean="0"/>
              <a:t>4.9 – 4.4 &gt; 0.2</a:t>
            </a:r>
            <a:endParaRPr lang="fr-CH" sz="12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815222" y="1268760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Clustering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53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fr-CH" dirty="0" err="1" smtClean="0"/>
              <a:t>Kinds</a:t>
            </a:r>
            <a:r>
              <a:rPr lang="fr-CH" dirty="0" smtClean="0"/>
              <a:t> of Optical </a:t>
            </a:r>
            <a:r>
              <a:rPr lang="fr-CH" dirty="0" err="1" smtClean="0"/>
              <a:t>Flows</a:t>
            </a:r>
            <a:endParaRPr lang="fr-CH" dirty="0" smtClean="0"/>
          </a:p>
          <a:p>
            <a:pPr marL="400050" indent="-400050">
              <a:buFont typeface="+mj-lt"/>
              <a:buAutoNum type="romanUcPeriod"/>
            </a:pPr>
            <a:endParaRPr lang="fr-CH" dirty="0"/>
          </a:p>
          <a:p>
            <a:pPr marL="400050" indent="-400050">
              <a:buFont typeface="+mj-lt"/>
              <a:buAutoNum type="romanUcPeriod"/>
            </a:pPr>
            <a:r>
              <a:rPr lang="fr-CH" dirty="0" err="1" smtClean="0"/>
              <a:t>Approaches</a:t>
            </a:r>
            <a:r>
              <a:rPr lang="fr-CH" dirty="0" smtClean="0"/>
              <a:t> and the one </a:t>
            </a:r>
            <a:r>
              <a:rPr lang="fr-CH" dirty="0" err="1" smtClean="0"/>
              <a:t>chosen</a:t>
            </a:r>
            <a:endParaRPr lang="fr-CH" dirty="0" smtClean="0"/>
          </a:p>
          <a:p>
            <a:pPr marL="400050" indent="-400050">
              <a:buFont typeface="+mj-lt"/>
              <a:buAutoNum type="romanUcPeriod"/>
            </a:pPr>
            <a:endParaRPr lang="fr-CH" dirty="0" smtClean="0"/>
          </a:p>
          <a:p>
            <a:pPr marL="400050" indent="-400050">
              <a:buFont typeface="+mj-lt"/>
              <a:buAutoNum type="romanUcPeriod"/>
            </a:pPr>
            <a:r>
              <a:rPr lang="fr-CH" dirty="0" err="1" smtClean="0"/>
              <a:t>Implementation</a:t>
            </a:r>
            <a:r>
              <a:rPr lang="fr-CH" dirty="0" smtClean="0"/>
              <a:t> of </a:t>
            </a:r>
            <a:r>
              <a:rPr lang="fr-CH" dirty="0" err="1" smtClean="0"/>
              <a:t>my</a:t>
            </a:r>
            <a:r>
              <a:rPr lang="fr-CH" dirty="0" smtClean="0"/>
              <a:t> </a:t>
            </a:r>
            <a:r>
              <a:rPr lang="fr-CH" dirty="0" smtClean="0"/>
              <a:t>solution</a:t>
            </a:r>
          </a:p>
          <a:p>
            <a:pPr marL="400050" indent="-400050">
              <a:buFont typeface="+mj-lt"/>
              <a:buAutoNum type="romanUcPeriod"/>
            </a:pPr>
            <a:endParaRPr lang="fr-CH" dirty="0" smtClean="0"/>
          </a:p>
          <a:p>
            <a:pPr marL="400050" indent="-400050">
              <a:buFont typeface="+mj-lt"/>
              <a:buAutoNum type="romanUcPeriod"/>
            </a:pPr>
            <a:r>
              <a:rPr lang="fr-CH" dirty="0" err="1" smtClean="0"/>
              <a:t>Results</a:t>
            </a:r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Plan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7104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430502" y="126876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Motion estimation</a:t>
            </a:r>
            <a:endParaRPr lang="fr-C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1203931" y="3429000"/>
                <a:ext cx="6736139" cy="1881156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CH" sz="2000" dirty="0" smtClean="0"/>
                  <a:t>Compute motion estimation </a:t>
                </a:r>
                <a:r>
                  <a:rPr lang="fr-CH" sz="2000" dirty="0" err="1" smtClean="0"/>
                  <a:t>between</a:t>
                </a:r>
                <a:r>
                  <a:rPr lang="fr-CH" sz="2000" dirty="0" smtClean="0"/>
                  <a:t> </a:t>
                </a:r>
                <a:r>
                  <a:rPr lang="fr-CH" sz="2000" dirty="0" err="1" smtClean="0"/>
                  <a:t>two</a:t>
                </a:r>
                <a:r>
                  <a:rPr lang="fr-CH" sz="2000" dirty="0" smtClean="0"/>
                  <a:t> frames for time </a:t>
                </a:r>
                <a:r>
                  <a:rPr lang="fr-CH" sz="2000" i="1" dirty="0" smtClean="0"/>
                  <a:t>t </a:t>
                </a:r>
                <a:r>
                  <a:rPr lang="fr-CH" sz="2000" dirty="0" smtClean="0"/>
                  <a:t>:</a:t>
                </a:r>
              </a:p>
              <a:p>
                <a:endParaRPr lang="fr-CH" sz="2000" dirty="0" smtClean="0"/>
              </a:p>
              <a:p>
                <a:endParaRPr lang="fr-CH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/>
                        </a:rPr>
                        <m:t>𝑀𝑜𝑡𝑖𝑜𝑛</m:t>
                      </m:r>
                      <m:r>
                        <a:rPr lang="fr-CH" sz="2000" b="0" i="1" baseline="-25000" smtClean="0">
                          <a:latin typeface="Cambria Math"/>
                        </a:rPr>
                        <m:t>𝑡</m:t>
                      </m:r>
                      <m:r>
                        <a:rPr lang="fr-CH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CH" sz="20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CH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CH" sz="20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H" sz="20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H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fr-CH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CH" sz="20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r>
                            <a:rPr lang="fr-CH" sz="2000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fr-CH" sz="2000" b="0" i="1" baseline="-25000" smtClean="0">
                              <a:latin typeface="Cambria Math"/>
                            </a:rPr>
                            <m:t>𝑖</m:t>
                          </m:r>
                          <m:r>
                            <a:rPr lang="fr-CH" sz="2000" b="0" i="1" smtClean="0">
                              <a:latin typeface="Cambria Math"/>
                            </a:rPr>
                            <m:t>.</m:t>
                          </m:r>
                          <m:r>
                            <a:rPr lang="fr-CH" sz="2000" b="0" i="1" smtClean="0">
                              <a:latin typeface="Cambria Math"/>
                            </a:rPr>
                            <m:t>𝑎𝑣𝑒𝑟𝑎𝑔𝑒</m:t>
                          </m:r>
                        </m:e>
                      </m:nary>
                    </m:oMath>
                  </m:oMathPara>
                </a14:m>
                <a:endParaRPr lang="fr-CH" sz="2000" dirty="0"/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31" y="3429000"/>
                <a:ext cx="6736139" cy="1881156"/>
              </a:xfrm>
              <a:prstGeom prst="rect">
                <a:avLst/>
              </a:prstGeom>
              <a:blipFill rotWithShape="1">
                <a:blip r:embed="rId2"/>
                <a:stretch>
                  <a:fillRect l="-812" t="-128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1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1654" y="1772816"/>
            <a:ext cx="7408333" cy="3450696"/>
          </a:xfrm>
        </p:spPr>
        <p:txBody>
          <a:bodyPr>
            <a:normAutofit lnSpcReduction="10000"/>
          </a:bodyPr>
          <a:lstStyle/>
          <a:p>
            <a:r>
              <a:rPr lang="fr-CH" dirty="0" smtClean="0"/>
              <a:t>The </a:t>
            </a:r>
            <a:r>
              <a:rPr lang="fr-CH" dirty="0" err="1" smtClean="0"/>
              <a:t>optical</a:t>
            </a:r>
            <a:r>
              <a:rPr lang="fr-CH" dirty="0" smtClean="0"/>
              <a:t> flow values are </a:t>
            </a:r>
            <a:r>
              <a:rPr lang="fr-CH" dirty="0" smtClean="0">
                <a:solidFill>
                  <a:schemeClr val="bg2">
                    <a:lumMod val="50000"/>
                  </a:schemeClr>
                </a:solidFill>
              </a:rPr>
              <a:t>no</a:t>
            </a:r>
            <a:r>
              <a:rPr lang="fr-CH" dirty="0" smtClean="0">
                <a:solidFill>
                  <a:schemeClr val="bg1"/>
                </a:solidFill>
              </a:rPr>
              <a:t>t </a:t>
            </a:r>
            <a:r>
              <a:rPr lang="fr-CH" dirty="0" err="1" smtClean="0">
                <a:solidFill>
                  <a:schemeClr val="bg1"/>
                </a:solidFill>
              </a:rPr>
              <a:t>perfect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smtClean="0">
                <a:solidFill>
                  <a:schemeClr val="bg1"/>
                </a:solidFill>
              </a:rPr>
              <a:t>and </a:t>
            </a:r>
            <a:r>
              <a:rPr lang="fr-CH" dirty="0" err="1" smtClean="0">
                <a:solidFill>
                  <a:schemeClr val="bg1"/>
                </a:solidFill>
              </a:rPr>
              <a:t>strongly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err="1" smtClean="0"/>
              <a:t>depends</a:t>
            </a:r>
            <a:r>
              <a:rPr lang="fr-CH" dirty="0" smtClean="0"/>
              <a:t> on the </a:t>
            </a:r>
            <a:r>
              <a:rPr lang="fr-CH" dirty="0" err="1" smtClean="0"/>
              <a:t>video</a:t>
            </a:r>
            <a:r>
              <a:rPr lang="fr-CH" dirty="0" smtClean="0"/>
              <a:t> </a:t>
            </a:r>
            <a:r>
              <a:rPr lang="fr-CH" dirty="0" err="1" smtClean="0"/>
              <a:t>quality</a:t>
            </a:r>
            <a:r>
              <a:rPr lang="fr-CH" dirty="0" smtClean="0"/>
              <a:t>.</a:t>
            </a:r>
          </a:p>
          <a:p>
            <a:r>
              <a:rPr lang="fr-CH" dirty="0" smtClean="0"/>
              <a:t>For </a:t>
            </a:r>
            <a:r>
              <a:rPr lang="fr-CH" dirty="0" err="1" smtClean="0"/>
              <a:t>example</a:t>
            </a:r>
            <a:r>
              <a:rPr lang="fr-CH" dirty="0" smtClean="0"/>
              <a:t>, MPEG-4 </a:t>
            </a:r>
            <a:r>
              <a:rPr lang="fr-CH" dirty="0" err="1" smtClean="0"/>
              <a:t>videos</a:t>
            </a:r>
            <a:r>
              <a:rPr lang="fr-CH" dirty="0" smtClean="0"/>
              <a:t> are </a:t>
            </a:r>
            <a:r>
              <a:rPr lang="fr-CH" dirty="0" err="1" smtClean="0"/>
              <a:t>decoded</a:t>
            </a:r>
            <a:r>
              <a:rPr lang="fr-CH" dirty="0" smtClean="0"/>
              <a:t> </a:t>
            </a:r>
            <a:r>
              <a:rPr lang="fr-CH" dirty="0" err="1" smtClean="0"/>
              <a:t>using</a:t>
            </a:r>
            <a:r>
              <a:rPr lang="fr-CH" dirty="0" smtClean="0"/>
              <a:t> I/P/B frames : </a:t>
            </a:r>
            <a:r>
              <a:rPr lang="fr-CH" dirty="0" err="1" smtClean="0"/>
              <a:t>some</a:t>
            </a:r>
            <a:r>
              <a:rPr lang="fr-CH" dirty="0" smtClean="0"/>
              <a:t> frames are </a:t>
            </a:r>
            <a:r>
              <a:rPr lang="fr-CH" dirty="0" err="1" smtClean="0"/>
              <a:t>drawn</a:t>
            </a:r>
            <a:r>
              <a:rPr lang="fr-CH" dirty="0" smtClean="0"/>
              <a:t> by interpolation. It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thus</a:t>
            </a:r>
            <a:r>
              <a:rPr lang="fr-CH" dirty="0" smtClean="0"/>
              <a:t> possible to have an in-</a:t>
            </a:r>
            <a:r>
              <a:rPr lang="fr-CH" dirty="0" err="1" smtClean="0"/>
              <a:t>between</a:t>
            </a:r>
            <a:r>
              <a:rPr lang="fr-CH" dirty="0" smtClean="0"/>
              <a:t> frame </a:t>
            </a:r>
            <a:r>
              <a:rPr lang="fr-CH" dirty="0" err="1" smtClean="0"/>
              <a:t>that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not </a:t>
            </a:r>
            <a:r>
              <a:rPr lang="fr-CH" dirty="0" err="1" smtClean="0"/>
              <a:t>exactly</a:t>
            </a:r>
            <a:r>
              <a:rPr lang="fr-CH" dirty="0" smtClean="0"/>
              <a:t> the one </a:t>
            </a:r>
            <a:r>
              <a:rPr lang="fr-CH" dirty="0" err="1" smtClean="0"/>
              <a:t>we</a:t>
            </a:r>
            <a:r>
              <a:rPr lang="fr-CH" dirty="0"/>
              <a:t> </a:t>
            </a:r>
            <a:r>
              <a:rPr lang="fr-CH" dirty="0" err="1" smtClean="0"/>
              <a:t>expect</a:t>
            </a:r>
            <a:r>
              <a:rPr lang="fr-CH" dirty="0" smtClean="0"/>
              <a:t> (=not </a:t>
            </a:r>
            <a:r>
              <a:rPr lang="fr-CH" dirty="0" err="1" smtClean="0"/>
              <a:t>perfect</a:t>
            </a:r>
            <a:r>
              <a:rPr lang="fr-CH" dirty="0"/>
              <a:t> </a:t>
            </a:r>
            <a:r>
              <a:rPr lang="fr-CH" dirty="0" smtClean="0"/>
              <a:t>as </a:t>
            </a:r>
            <a:r>
              <a:rPr lang="fr-CH" dirty="0" err="1" smtClean="0"/>
              <a:t>it</a:t>
            </a:r>
            <a:r>
              <a:rPr lang="fr-CH" dirty="0" smtClean="0"/>
              <a:t> </a:t>
            </a:r>
            <a:r>
              <a:rPr lang="fr-CH" dirty="0" err="1" smtClean="0"/>
              <a:t>was</a:t>
            </a:r>
            <a:r>
              <a:rPr lang="fr-CH" dirty="0" smtClean="0"/>
              <a:t> </a:t>
            </a:r>
            <a:r>
              <a:rPr lang="fr-CH" dirty="0" err="1" smtClean="0"/>
              <a:t>originally</a:t>
            </a:r>
            <a:r>
              <a:rPr lang="fr-CH" dirty="0" smtClean="0"/>
              <a:t>)</a:t>
            </a:r>
            <a:r>
              <a:rPr lang="fr-CH" dirty="0" smtClean="0"/>
              <a:t>.</a:t>
            </a:r>
            <a:endParaRPr lang="fr-CH" dirty="0" smtClean="0"/>
          </a:p>
          <a:p>
            <a:endParaRPr lang="fr-CH" dirty="0"/>
          </a:p>
          <a:p>
            <a:r>
              <a:rPr lang="fr-CH" dirty="0" err="1" smtClean="0"/>
              <a:t>That’s</a:t>
            </a:r>
            <a:r>
              <a:rPr lang="fr-CH" dirty="0" smtClean="0"/>
              <a:t> </a:t>
            </a:r>
            <a:r>
              <a:rPr lang="fr-CH" dirty="0" err="1" smtClean="0"/>
              <a:t>why</a:t>
            </a:r>
            <a:r>
              <a:rPr lang="fr-CH" dirty="0" smtClean="0"/>
              <a:t> </a:t>
            </a:r>
            <a:r>
              <a:rPr lang="fr-CH" dirty="0" err="1" smtClean="0"/>
              <a:t>we</a:t>
            </a:r>
            <a:r>
              <a:rPr lang="fr-CH" dirty="0" smtClean="0"/>
              <a:t> </a:t>
            </a:r>
            <a:r>
              <a:rPr lang="fr-CH" dirty="0" err="1" smtClean="0"/>
              <a:t>can</a:t>
            </a:r>
            <a:r>
              <a:rPr lang="fr-CH" dirty="0" smtClean="0"/>
              <a:t> </a:t>
            </a:r>
            <a:r>
              <a:rPr lang="fr-CH" dirty="0" err="1" smtClean="0"/>
              <a:t>get</a:t>
            </a:r>
            <a:r>
              <a:rPr lang="fr-CH" dirty="0" smtClean="0"/>
              <a:t> </a:t>
            </a:r>
            <a:r>
              <a:rPr lang="fr-CH" dirty="0" err="1" smtClean="0"/>
              <a:t>this</a:t>
            </a:r>
            <a:r>
              <a:rPr lang="fr-CH" dirty="0" smtClean="0"/>
              <a:t> :</a:t>
            </a:r>
          </a:p>
          <a:p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grpSp>
        <p:nvGrpSpPr>
          <p:cNvPr id="7" name="Groupe 6"/>
          <p:cNvGrpSpPr/>
          <p:nvPr/>
        </p:nvGrpSpPr>
        <p:grpSpPr>
          <a:xfrm>
            <a:off x="4283968" y="4102235"/>
            <a:ext cx="4483682" cy="2631161"/>
            <a:chOff x="2135837" y="3210268"/>
            <a:chExt cx="4872326" cy="3647732"/>
          </a:xfrm>
        </p:grpSpPr>
        <p:pic>
          <p:nvPicPr>
            <p:cNvPr id="20482" name="Picture 2" descr="C:\Users\Loic\Pictures\cluster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837" y="3210268"/>
              <a:ext cx="4872326" cy="364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ZoneTexte 4"/>
            <p:cNvSpPr txBox="1"/>
            <p:nvPr/>
          </p:nvSpPr>
          <p:spPr>
            <a:xfrm rot="16200000">
              <a:off x="1324080" y="4849466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Motion estimation</a:t>
              </a:r>
              <a:endParaRPr lang="fr-CH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4405076" y="6488669"/>
              <a:ext cx="217239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Frame </a:t>
              </a:r>
              <a:r>
                <a:rPr lang="fr-CH" dirty="0" err="1" smtClean="0"/>
                <a:t>number</a:t>
              </a:r>
              <a:r>
                <a:rPr lang="fr-CH" dirty="0" smtClean="0"/>
                <a:t> (72)</a:t>
              </a:r>
              <a:endParaRPr lang="fr-CH" dirty="0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3430502" y="126876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Motion estimation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02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7124" y="2348880"/>
            <a:ext cx="7408333" cy="570265"/>
          </a:xfrm>
        </p:spPr>
        <p:txBody>
          <a:bodyPr/>
          <a:lstStyle/>
          <a:p>
            <a:r>
              <a:rPr lang="fr-CH" dirty="0" err="1" smtClean="0"/>
              <a:t>Need</a:t>
            </a:r>
            <a:r>
              <a:rPr lang="fr-CH" dirty="0" smtClean="0"/>
              <a:t> to </a:t>
            </a:r>
            <a:r>
              <a:rPr lang="fr-CH" dirty="0" err="1" smtClean="0"/>
              <a:t>smooth</a:t>
            </a:r>
            <a:r>
              <a:rPr lang="fr-CH" dirty="0" smtClean="0"/>
              <a:t> the data (running </a:t>
            </a:r>
            <a:r>
              <a:rPr lang="fr-CH" dirty="0" err="1" smtClean="0"/>
              <a:t>average</a:t>
            </a:r>
            <a:r>
              <a:rPr lang="fr-CH" dirty="0" smtClean="0"/>
              <a:t>)  :</a:t>
            </a:r>
          </a:p>
          <a:p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grpSp>
        <p:nvGrpSpPr>
          <p:cNvPr id="7" name="Groupe 6"/>
          <p:cNvGrpSpPr/>
          <p:nvPr/>
        </p:nvGrpSpPr>
        <p:grpSpPr>
          <a:xfrm>
            <a:off x="1403648" y="2951731"/>
            <a:ext cx="5789181" cy="3683197"/>
            <a:chOff x="2135838" y="3174803"/>
            <a:chExt cx="4872326" cy="3683197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5838" y="3174803"/>
              <a:ext cx="4872326" cy="3647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ZoneTexte 4"/>
            <p:cNvSpPr txBox="1"/>
            <p:nvPr/>
          </p:nvSpPr>
          <p:spPr>
            <a:xfrm rot="16200000">
              <a:off x="1324078" y="4096743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Motion estimation</a:t>
              </a:r>
              <a:endParaRPr lang="fr-CH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4763896" y="6488668"/>
              <a:ext cx="2172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Frame </a:t>
              </a:r>
              <a:r>
                <a:rPr lang="fr-CH" dirty="0" err="1" smtClean="0"/>
                <a:t>number</a:t>
              </a:r>
              <a:r>
                <a:rPr lang="fr-CH" dirty="0" smtClean="0"/>
                <a:t> (72)</a:t>
              </a:r>
              <a:endParaRPr lang="fr-CH" dirty="0"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7192829" y="3284984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_</a:t>
            </a:r>
            <a:r>
              <a:rPr lang="fr-CH" dirty="0" err="1" smtClean="0"/>
              <a:t>window_size</a:t>
            </a:r>
            <a:r>
              <a:rPr lang="fr-CH" dirty="0" smtClean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>
                <a:solidFill>
                  <a:srgbClr val="00B050"/>
                </a:solidFill>
              </a:rPr>
              <a:t>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>
                <a:solidFill>
                  <a:srgbClr val="FF0000"/>
                </a:solidFill>
              </a:rPr>
              <a:t>24</a:t>
            </a:r>
            <a:endParaRPr lang="fr-CH" dirty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430502" y="126876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Motion estimation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99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Load</a:t>
            </a:r>
            <a:r>
              <a:rPr lang="fr-CH" dirty="0" smtClean="0"/>
              <a:t> data </a:t>
            </a:r>
            <a:r>
              <a:rPr lang="fr-CH" dirty="0" err="1" smtClean="0"/>
              <a:t>into</a:t>
            </a:r>
            <a:r>
              <a:rPr lang="fr-CH" dirty="0" smtClean="0"/>
              <a:t> a </a:t>
            </a:r>
            <a:r>
              <a:rPr lang="fr-CH" dirty="0" err="1" smtClean="0"/>
              <a:t>timeline</a:t>
            </a:r>
            <a:r>
              <a:rPr lang="fr-CH" dirty="0"/>
              <a:t> </a:t>
            </a:r>
            <a:r>
              <a:rPr lang="fr-CH" dirty="0" smtClean="0"/>
              <a:t>for time </a:t>
            </a:r>
            <a:r>
              <a:rPr lang="fr-CH" dirty="0" err="1" smtClean="0"/>
              <a:t>remapping</a:t>
            </a:r>
            <a:r>
              <a:rPr lang="fr-CH" dirty="0" smtClean="0"/>
              <a:t>.</a:t>
            </a:r>
          </a:p>
          <a:p>
            <a:endParaRPr lang="fr-CH" dirty="0" smtClean="0"/>
          </a:p>
          <a:p>
            <a:r>
              <a:rPr lang="fr-CH" dirty="0" smtClean="0"/>
              <a:t>Questions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 smtClean="0"/>
              <a:t>How to express  the </a:t>
            </a:r>
            <a:r>
              <a:rPr lang="fr-CH" dirty="0" err="1" smtClean="0"/>
              <a:t>dynamism</a:t>
            </a:r>
            <a:r>
              <a:rPr lang="fr-CH" dirty="0" smtClean="0"/>
              <a:t> 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 smtClean="0"/>
              <a:t>How to </a:t>
            </a:r>
            <a:r>
              <a:rPr lang="fr-CH" dirty="0" err="1" smtClean="0"/>
              <a:t>present</a:t>
            </a:r>
            <a:r>
              <a:rPr lang="fr-CH" dirty="0" smtClean="0"/>
              <a:t> the data in an intuitive </a:t>
            </a:r>
            <a:r>
              <a:rPr lang="fr-CH" dirty="0" err="1" smtClean="0"/>
              <a:t>way</a:t>
            </a:r>
            <a:r>
              <a:rPr lang="fr-CH" dirty="0"/>
              <a:t> ?</a:t>
            </a:r>
            <a:endParaRPr lang="fr-CH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r-CH" dirty="0" smtClean="0"/>
              <a:t>How to </a:t>
            </a:r>
            <a:r>
              <a:rPr lang="fr-CH" dirty="0" err="1" smtClean="0"/>
              <a:t>reencode</a:t>
            </a:r>
            <a:r>
              <a:rPr lang="fr-CH" dirty="0" smtClean="0"/>
              <a:t> the </a:t>
            </a:r>
            <a:r>
              <a:rPr lang="fr-CH" dirty="0" err="1" smtClean="0"/>
              <a:t>video</a:t>
            </a:r>
            <a:r>
              <a:rPr lang="fr-CH" dirty="0" smtClean="0"/>
              <a:t> </a:t>
            </a:r>
            <a:r>
              <a:rPr lang="fr-CH" dirty="0" err="1" smtClean="0"/>
              <a:t>based</a:t>
            </a:r>
            <a:r>
              <a:rPr lang="fr-CH" dirty="0" smtClean="0"/>
              <a:t> on the </a:t>
            </a:r>
            <a:r>
              <a:rPr lang="fr-CH" dirty="0" err="1" smtClean="0"/>
              <a:t>previous</a:t>
            </a:r>
            <a:r>
              <a:rPr lang="fr-CH" dirty="0" smtClean="0"/>
              <a:t> </a:t>
            </a:r>
            <a:r>
              <a:rPr lang="fr-CH" dirty="0" err="1" smtClean="0"/>
              <a:t>representation</a:t>
            </a:r>
            <a:r>
              <a:rPr lang="fr-CH" dirty="0" smtClean="0"/>
              <a:t> ?</a:t>
            </a:r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5874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99592" y="2780928"/>
            <a:ext cx="7408333" cy="3450696"/>
          </a:xfrm>
        </p:spPr>
        <p:txBody>
          <a:bodyPr/>
          <a:lstStyle/>
          <a:p>
            <a:pPr>
              <a:buAutoNum type="arabicPeriod"/>
            </a:pPr>
            <a:r>
              <a:rPr lang="fr-CH" dirty="0" err="1" smtClean="0"/>
              <a:t>Compute</a:t>
            </a:r>
            <a:r>
              <a:rPr lang="fr-CH" dirty="0" smtClean="0"/>
              <a:t> the </a:t>
            </a:r>
            <a:r>
              <a:rPr lang="fr-CH" dirty="0" err="1" smtClean="0"/>
              <a:t>mean</a:t>
            </a:r>
            <a:r>
              <a:rPr lang="fr-CH" dirty="0" smtClean="0"/>
              <a:t> </a:t>
            </a:r>
            <a:r>
              <a:rPr lang="el-GR" dirty="0" smtClean="0">
                <a:latin typeface="Times New Roman"/>
                <a:cs typeface="Times New Roman"/>
              </a:rPr>
              <a:t>μ</a:t>
            </a:r>
            <a:r>
              <a:rPr lang="fr-CH" dirty="0" smtClean="0"/>
              <a:t> of </a:t>
            </a:r>
            <a:r>
              <a:rPr lang="fr-CH" dirty="0"/>
              <a:t>the data </a:t>
            </a:r>
            <a:r>
              <a:rPr lang="fr-CH" dirty="0" smtClean="0"/>
              <a:t>set</a:t>
            </a:r>
            <a:r>
              <a:rPr lang="fr-CH" dirty="0" smtClean="0"/>
              <a:t>.</a:t>
            </a:r>
          </a:p>
          <a:p>
            <a:pPr>
              <a:buAutoNum type="arabicPeriod"/>
            </a:pPr>
            <a:endParaRPr lang="fr-CH" dirty="0" smtClean="0"/>
          </a:p>
          <a:p>
            <a:pPr>
              <a:buAutoNum type="arabicPeriod"/>
            </a:pPr>
            <a:r>
              <a:rPr lang="fr-CH" dirty="0" err="1" smtClean="0"/>
              <a:t>Compute</a:t>
            </a:r>
            <a:r>
              <a:rPr lang="fr-CH" dirty="0" smtClean="0"/>
              <a:t> the ratio </a:t>
            </a:r>
            <a:r>
              <a:rPr lang="fr-CH" dirty="0" err="1" smtClean="0"/>
              <a:t>relatively</a:t>
            </a:r>
            <a:r>
              <a:rPr lang="fr-CH" dirty="0" smtClean="0"/>
              <a:t> to the </a:t>
            </a:r>
            <a:r>
              <a:rPr lang="fr-CH" dirty="0" err="1" smtClean="0"/>
              <a:t>average</a:t>
            </a:r>
            <a:r>
              <a:rPr lang="fr-CH" dirty="0" smtClean="0"/>
              <a:t>.</a:t>
            </a:r>
          </a:p>
          <a:p>
            <a:pPr>
              <a:buAutoNum type="arabicPeriod"/>
            </a:pPr>
            <a:endParaRPr lang="fr-CH" dirty="0"/>
          </a:p>
          <a:p>
            <a:pPr>
              <a:buAutoNum type="arabicPeriod"/>
            </a:pPr>
            <a:r>
              <a:rPr lang="fr-CH" dirty="0" err="1" smtClean="0"/>
              <a:t>Represent</a:t>
            </a:r>
            <a:r>
              <a:rPr lang="fr-CH" dirty="0" smtClean="0"/>
              <a:t> the data </a:t>
            </a:r>
            <a:r>
              <a:rPr lang="fr-CH" dirty="0" err="1" smtClean="0"/>
              <a:t>with</a:t>
            </a:r>
            <a:r>
              <a:rPr lang="fr-CH" dirty="0" smtClean="0"/>
              <a:t> the help of a </a:t>
            </a:r>
            <a:r>
              <a:rPr lang="fr-CH" dirty="0" err="1" smtClean="0"/>
              <a:t>spline</a:t>
            </a:r>
            <a:r>
              <a:rPr lang="fr-CH" dirty="0" smtClean="0"/>
              <a:t>.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2699792" y="1268760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fr-CH" dirty="0" smtClean="0">
                <a:solidFill>
                  <a:schemeClr val="bg1"/>
                </a:solidFill>
              </a:rPr>
              <a:t>How </a:t>
            </a:r>
            <a:r>
              <a:rPr lang="fr-CH" dirty="0">
                <a:solidFill>
                  <a:schemeClr val="bg1"/>
                </a:solidFill>
              </a:rPr>
              <a:t>to express </a:t>
            </a:r>
            <a:r>
              <a:rPr lang="fr-CH" dirty="0" smtClean="0">
                <a:solidFill>
                  <a:schemeClr val="bg1"/>
                </a:solidFill>
              </a:rPr>
              <a:t>the </a:t>
            </a:r>
            <a:r>
              <a:rPr lang="fr-CH" dirty="0" err="1">
                <a:solidFill>
                  <a:schemeClr val="bg1"/>
                </a:solidFill>
              </a:rPr>
              <a:t>dynamism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smtClean="0">
                <a:solidFill>
                  <a:schemeClr val="bg1"/>
                </a:solidFill>
              </a:rPr>
              <a:t>?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7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988840"/>
            <a:ext cx="7408333" cy="864096"/>
          </a:xfrm>
        </p:spPr>
        <p:txBody>
          <a:bodyPr/>
          <a:lstStyle/>
          <a:p>
            <a:pPr>
              <a:buAutoNum type="arabicPeriod"/>
            </a:pPr>
            <a:r>
              <a:rPr lang="fr-CH" dirty="0" err="1" smtClean="0"/>
              <a:t>Compute</a:t>
            </a:r>
            <a:r>
              <a:rPr lang="fr-CH" dirty="0" smtClean="0"/>
              <a:t> the </a:t>
            </a:r>
            <a:r>
              <a:rPr lang="fr-CH" dirty="0" err="1" smtClean="0"/>
              <a:t>mean</a:t>
            </a:r>
            <a:r>
              <a:rPr lang="fr-CH" dirty="0" smtClean="0"/>
              <a:t> </a:t>
            </a:r>
            <a:r>
              <a:rPr lang="el-GR" dirty="0" smtClean="0">
                <a:latin typeface="Times New Roman"/>
                <a:cs typeface="Times New Roman"/>
              </a:rPr>
              <a:t>μ</a:t>
            </a:r>
            <a:r>
              <a:rPr lang="fr-CH" dirty="0" smtClean="0"/>
              <a:t> of </a:t>
            </a:r>
            <a:r>
              <a:rPr lang="fr-CH" dirty="0"/>
              <a:t>the data </a:t>
            </a:r>
            <a:r>
              <a:rPr lang="fr-CH" dirty="0" smtClean="0"/>
              <a:t>set.</a:t>
            </a:r>
          </a:p>
          <a:p>
            <a:pPr>
              <a:buAutoNum type="arabicPeriod"/>
            </a:pP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ratio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relatively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to the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average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fr-CH" sz="105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AutoNum type="arabicPeriod"/>
            </a:pP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Represent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data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help of a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spline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grpSp>
        <p:nvGrpSpPr>
          <p:cNvPr id="7" name="Groupe 6"/>
          <p:cNvGrpSpPr/>
          <p:nvPr/>
        </p:nvGrpSpPr>
        <p:grpSpPr>
          <a:xfrm>
            <a:off x="1547664" y="2852936"/>
            <a:ext cx="5823181" cy="4005064"/>
            <a:chOff x="1672784" y="4486940"/>
            <a:chExt cx="5343525" cy="4023360"/>
          </a:xfrm>
        </p:grpSpPr>
        <p:grpSp>
          <p:nvGrpSpPr>
            <p:cNvPr id="6" name="Groupe 5"/>
            <p:cNvGrpSpPr/>
            <p:nvPr/>
          </p:nvGrpSpPr>
          <p:grpSpPr>
            <a:xfrm>
              <a:off x="1672784" y="4486940"/>
              <a:ext cx="5343525" cy="4023360"/>
              <a:chOff x="1900238" y="2302024"/>
              <a:chExt cx="5343525" cy="4023360"/>
            </a:xfrm>
          </p:grpSpPr>
          <p:pic>
            <p:nvPicPr>
              <p:cNvPr id="21506" name="Picture 2" descr="C:\Users\Loic\Pictures\graph_mean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0238" y="2302024"/>
                <a:ext cx="5343525" cy="4000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ZoneTexte 8"/>
              <p:cNvSpPr txBox="1"/>
              <p:nvPr/>
            </p:nvSpPr>
            <p:spPr>
              <a:xfrm rot="16200000">
                <a:off x="1088479" y="3126901"/>
                <a:ext cx="1992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dirty="0" smtClean="0"/>
                  <a:t>Motion estimation</a:t>
                </a:r>
                <a:endParaRPr lang="fr-CH" dirty="0"/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4794779" y="5956052"/>
                <a:ext cx="2172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dirty="0" smtClean="0"/>
                  <a:t>Frame </a:t>
                </a:r>
                <a:r>
                  <a:rPr lang="fr-CH" dirty="0" err="1" smtClean="0"/>
                  <a:t>number</a:t>
                </a:r>
                <a:r>
                  <a:rPr lang="fr-CH" dirty="0" smtClean="0"/>
                  <a:t> (72)</a:t>
                </a:r>
                <a:endParaRPr lang="fr-CH" dirty="0"/>
              </a:p>
            </p:txBody>
          </p:sp>
        </p:grpSp>
        <p:sp>
          <p:nvSpPr>
            <p:cNvPr id="5" name="ZoneTexte 4"/>
            <p:cNvSpPr txBox="1"/>
            <p:nvPr/>
          </p:nvSpPr>
          <p:spPr>
            <a:xfrm>
              <a:off x="6359032" y="63025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>
                  <a:latin typeface="Times New Roman"/>
                  <a:cs typeface="Times New Roman"/>
                </a:rPr>
                <a:t>μ</a:t>
              </a:r>
              <a:endParaRPr lang="fr-CH" dirty="0"/>
            </a:p>
          </p:txBody>
        </p:sp>
      </p:grpSp>
    </p:spTree>
    <p:extLst>
      <p:ext uri="{BB962C8B-B14F-4D97-AF65-F5344CB8AC3E}">
        <p14:creationId xmlns:p14="http://schemas.microsoft.com/office/powerpoint/2010/main" val="326076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pic>
        <p:nvPicPr>
          <p:cNvPr id="22530" name="Picture 2" descr="C:\Users\Loic\Pictures\graph_me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3139470"/>
            <a:ext cx="5730994" cy="210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C:\Users\Loic\Pictures\graph_1-inf_sp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89040"/>
            <a:ext cx="4285493" cy="320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6013732" y="2502169"/>
                <a:ext cx="2566857" cy="1122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fr-CH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fr-CH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CH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CH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fr-CH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CH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fr-CH" i="1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den>
                              </m:f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        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𝑖𝑓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fr-CH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CH" b="0" i="1" smtClean="0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fr-CH" b="0" i="1" smtClean="0">
                                      <a:latin typeface="Cambria Math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CH" b="0" i="1" smtClean="0">
                                  <a:latin typeface="Cambria Math"/>
                                </a:rPr>
                                <m:t>    </m:t>
                              </m:r>
                              <m:r>
                                <a:rPr lang="fr-CH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CH" dirty="0"/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732" y="2502169"/>
                <a:ext cx="2566857" cy="112235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en arc 10"/>
          <p:cNvCxnSpPr>
            <a:endCxn id="6" idx="1"/>
          </p:cNvCxnSpPr>
          <p:nvPr/>
        </p:nvCxnSpPr>
        <p:spPr>
          <a:xfrm rot="5400000" flipH="1" flipV="1">
            <a:off x="4758419" y="3092956"/>
            <a:ext cx="1284920" cy="122570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en arc 12"/>
          <p:cNvCxnSpPr>
            <a:stCxn id="6" idx="2"/>
            <a:endCxn id="22531" idx="0"/>
          </p:cNvCxnSpPr>
          <p:nvPr/>
        </p:nvCxnSpPr>
        <p:spPr>
          <a:xfrm rot="5400000">
            <a:off x="7211730" y="3703609"/>
            <a:ext cx="164512" cy="635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251520" y="1988840"/>
            <a:ext cx="7408333" cy="8640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itchFamily="18" charset="2"/>
              <a:buAutoNum type="arabicPeriod"/>
            </a:pP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mean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l-GR" sz="1050" dirty="0" smtClean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μ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of the data set.</a:t>
            </a:r>
          </a:p>
          <a:p>
            <a:pPr>
              <a:buFont typeface="Symbol" pitchFamily="18" charset="2"/>
              <a:buAutoNum type="arabicPeriod"/>
            </a:pPr>
            <a:r>
              <a:rPr lang="fr-CH" dirty="0" err="1" smtClean="0"/>
              <a:t>Compute</a:t>
            </a:r>
            <a:r>
              <a:rPr lang="fr-CH" dirty="0" smtClean="0"/>
              <a:t> the ratio </a:t>
            </a:r>
            <a:r>
              <a:rPr lang="fr-CH" dirty="0" err="1" smtClean="0"/>
              <a:t>relatively</a:t>
            </a:r>
            <a:r>
              <a:rPr lang="fr-CH" dirty="0" smtClean="0"/>
              <a:t> to the </a:t>
            </a:r>
            <a:r>
              <a:rPr lang="fr-CH" dirty="0" err="1" smtClean="0"/>
              <a:t>average</a:t>
            </a:r>
            <a:r>
              <a:rPr lang="fr-CH" dirty="0" smtClean="0"/>
              <a:t>.</a:t>
            </a:r>
          </a:p>
          <a:p>
            <a:pPr>
              <a:buFont typeface="Symbol" pitchFamily="18" charset="2"/>
              <a:buAutoNum type="arabicPeriod"/>
            </a:pP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Represent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data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help of a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spline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fr-CH" sz="105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73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Loic\Pictures\graph_1-inf_space_negati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788502"/>
            <a:ext cx="4264007" cy="319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pic>
        <p:nvPicPr>
          <p:cNvPr id="22531" name="Picture 3" descr="C:\Users\Loic\Pictures\graph_1-inf_sp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" y="3068960"/>
            <a:ext cx="4285493" cy="320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eur en arc 17"/>
          <p:cNvCxnSpPr>
            <a:stCxn id="22531" idx="3"/>
          </p:cNvCxnSpPr>
          <p:nvPr/>
        </p:nvCxnSpPr>
        <p:spPr>
          <a:xfrm flipV="1">
            <a:off x="4317521" y="3708490"/>
            <a:ext cx="1613446" cy="96466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endCxn id="23554" idx="0"/>
          </p:cNvCxnSpPr>
          <p:nvPr/>
        </p:nvCxnSpPr>
        <p:spPr>
          <a:xfrm rot="5400000">
            <a:off x="7028309" y="3608751"/>
            <a:ext cx="359502" cy="127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Texte 29"/>
              <p:cNvSpPr txBox="1"/>
              <p:nvPr/>
            </p:nvSpPr>
            <p:spPr>
              <a:xfrm>
                <a:off x="5962423" y="2507780"/>
                <a:ext cx="2616998" cy="1122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fr-CH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fr-CH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CH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CH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CH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CH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CH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fr-CH" i="1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den>
                              </m:f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     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𝑖𝑓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fr-CH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CH" b="0" i="1" smtClean="0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fr-CH" b="0" i="1" smtClean="0">
                                      <a:latin typeface="Cambria Math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CH" b="0" i="1" smtClean="0">
                                  <a:latin typeface="Cambria Math"/>
                                </a:rPr>
                                <m:t>    </m:t>
                              </m:r>
                              <m:r>
                                <a:rPr lang="fr-CH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CH" dirty="0"/>
              </a:p>
            </p:txBody>
          </p:sp>
        </mc:Choice>
        <mc:Fallback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423" y="2507780"/>
                <a:ext cx="2616998" cy="112235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space réservé du contenu 2"/>
          <p:cNvSpPr txBox="1">
            <a:spLocks/>
          </p:cNvSpPr>
          <p:nvPr/>
        </p:nvSpPr>
        <p:spPr>
          <a:xfrm>
            <a:off x="251520" y="1988840"/>
            <a:ext cx="7408333" cy="8640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itchFamily="18" charset="2"/>
              <a:buAutoNum type="arabicPeriod"/>
            </a:pP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mean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l-GR" sz="1050" dirty="0" smtClean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μ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of the data set.</a:t>
            </a:r>
          </a:p>
          <a:p>
            <a:pPr>
              <a:buFont typeface="Symbol" pitchFamily="18" charset="2"/>
              <a:buAutoNum type="arabicPeriod"/>
            </a:pPr>
            <a:r>
              <a:rPr lang="fr-CH" dirty="0" err="1" smtClean="0"/>
              <a:t>Compute</a:t>
            </a:r>
            <a:r>
              <a:rPr lang="fr-CH" dirty="0" smtClean="0"/>
              <a:t> the ratio </a:t>
            </a:r>
            <a:r>
              <a:rPr lang="fr-CH" dirty="0" err="1" smtClean="0"/>
              <a:t>relatively</a:t>
            </a:r>
            <a:r>
              <a:rPr lang="fr-CH" dirty="0" smtClean="0"/>
              <a:t> to the </a:t>
            </a:r>
            <a:r>
              <a:rPr lang="fr-CH" dirty="0" err="1" smtClean="0"/>
              <a:t>average</a:t>
            </a:r>
            <a:r>
              <a:rPr lang="fr-CH" dirty="0" smtClean="0"/>
              <a:t>.</a:t>
            </a:r>
          </a:p>
          <a:p>
            <a:pPr>
              <a:buFont typeface="Symbol" pitchFamily="18" charset="2"/>
              <a:buAutoNum type="arabicPeriod"/>
            </a:pP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Represent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data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help of a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spline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fr-CH" sz="105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72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6056" y="3788502"/>
            <a:ext cx="4264007" cy="319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068960"/>
            <a:ext cx="4285493" cy="320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eur en arc 17"/>
          <p:cNvCxnSpPr>
            <a:stCxn id="22531" idx="3"/>
            <a:endCxn id="30" idx="1"/>
          </p:cNvCxnSpPr>
          <p:nvPr/>
        </p:nvCxnSpPr>
        <p:spPr>
          <a:xfrm flipV="1">
            <a:off x="4285493" y="3068960"/>
            <a:ext cx="1319177" cy="160419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30" idx="2"/>
            <a:endCxn id="23554" idx="0"/>
          </p:cNvCxnSpPr>
          <p:nvPr/>
        </p:nvCxnSpPr>
        <p:spPr>
          <a:xfrm rot="16200000" flipH="1">
            <a:off x="7125704" y="3706145"/>
            <a:ext cx="158363" cy="635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Texte 29"/>
              <p:cNvSpPr txBox="1"/>
              <p:nvPr/>
            </p:nvSpPr>
            <p:spPr>
              <a:xfrm>
                <a:off x="5604670" y="2507780"/>
                <a:ext cx="3194080" cy="1122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fr-CH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fr-CH" b="0" i="1" smtClean="0">
                          <a:latin typeface="Cambria Math"/>
                        </a:rPr>
                        <m:t>=−1+</m:t>
                      </m:r>
                      <m:d>
                        <m:dPr>
                          <m:begChr m:val="{"/>
                          <m:endChr m:val=""/>
                          <m:ctrlPr>
                            <a:rPr lang="fr-CH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CH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CH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CH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CH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fr-CH" i="1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den>
                              </m:f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     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𝑖𝑓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fr-CH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CH" b="0" i="1" smtClean="0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fr-CH" b="0" i="1" smtClean="0">
                                      <a:latin typeface="Cambria Math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CH" b="0" i="1" smtClean="0">
                                  <a:latin typeface="Cambria Math"/>
                                </a:rPr>
                                <m:t>    </m:t>
                              </m:r>
                              <m:r>
                                <a:rPr lang="fr-CH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CH" dirty="0"/>
              </a:p>
            </p:txBody>
          </p:sp>
        </mc:Choice>
        <mc:Fallback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670" y="2507780"/>
                <a:ext cx="3194080" cy="112235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ce réservé du contenu 2"/>
          <p:cNvSpPr txBox="1">
            <a:spLocks/>
          </p:cNvSpPr>
          <p:nvPr/>
        </p:nvSpPr>
        <p:spPr>
          <a:xfrm>
            <a:off x="251520" y="1988840"/>
            <a:ext cx="7408333" cy="8640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itchFamily="18" charset="2"/>
              <a:buAutoNum type="arabicPeriod"/>
            </a:pP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mean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l-GR" sz="1050" dirty="0" smtClean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μ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of the data set.</a:t>
            </a:r>
          </a:p>
          <a:p>
            <a:pPr>
              <a:buFont typeface="Symbol" pitchFamily="18" charset="2"/>
              <a:buAutoNum type="arabicPeriod"/>
            </a:pPr>
            <a:r>
              <a:rPr lang="fr-CH" dirty="0" err="1" smtClean="0"/>
              <a:t>Compute</a:t>
            </a:r>
            <a:r>
              <a:rPr lang="fr-CH" dirty="0" smtClean="0"/>
              <a:t> the ratio </a:t>
            </a:r>
            <a:r>
              <a:rPr lang="fr-CH" dirty="0" err="1" smtClean="0"/>
              <a:t>relatively</a:t>
            </a:r>
            <a:r>
              <a:rPr lang="fr-CH" dirty="0" smtClean="0"/>
              <a:t> to the </a:t>
            </a:r>
            <a:r>
              <a:rPr lang="fr-CH" dirty="0" err="1" smtClean="0"/>
              <a:t>average</a:t>
            </a:r>
            <a:r>
              <a:rPr lang="fr-CH" dirty="0" smtClean="0"/>
              <a:t>.</a:t>
            </a:r>
          </a:p>
          <a:p>
            <a:pPr>
              <a:buFont typeface="Symbol" pitchFamily="18" charset="2"/>
              <a:buAutoNum type="arabicPeriod"/>
            </a:pP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Represent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data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help of a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spline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fr-CH" sz="105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87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045781" y="1268760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fr-CH" dirty="0">
                <a:solidFill>
                  <a:schemeClr val="bg1"/>
                </a:solidFill>
              </a:rPr>
              <a:t>How to </a:t>
            </a:r>
            <a:r>
              <a:rPr lang="fr-CH" dirty="0" err="1">
                <a:solidFill>
                  <a:schemeClr val="bg1"/>
                </a:solidFill>
              </a:rPr>
              <a:t>present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smtClean="0">
                <a:solidFill>
                  <a:schemeClr val="bg1"/>
                </a:solidFill>
              </a:rPr>
              <a:t>the data ?</a:t>
            </a:r>
            <a:endParaRPr lang="fr-CH" dirty="0">
              <a:solidFill>
                <a:schemeClr val="bg1"/>
              </a:solidFill>
            </a:endParaRPr>
          </a:p>
        </p:txBody>
      </p:sp>
      <p:pic>
        <p:nvPicPr>
          <p:cNvPr id="24578" name="Picture 2" descr="C:\Users\Loic\Pictures\splinee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" y="3140968"/>
            <a:ext cx="7602538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51520" y="1988840"/>
            <a:ext cx="7408333" cy="8640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itchFamily="18" charset="2"/>
              <a:buAutoNum type="arabicPeriod"/>
            </a:pP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mean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l-GR" sz="1050" dirty="0" smtClean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μ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of the data set.</a:t>
            </a:r>
          </a:p>
          <a:p>
            <a:pPr>
              <a:buFont typeface="Symbol" pitchFamily="18" charset="2"/>
              <a:buAutoNum type="arabicPeriod"/>
            </a:pP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ratio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relatively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to the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average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>
              <a:buFont typeface="Symbol" pitchFamily="18" charset="2"/>
              <a:buAutoNum type="arabicPeriod"/>
            </a:pPr>
            <a:r>
              <a:rPr lang="fr-CH" dirty="0" err="1" smtClean="0"/>
              <a:t>Represent</a:t>
            </a:r>
            <a:r>
              <a:rPr lang="fr-CH" dirty="0" smtClean="0"/>
              <a:t> the data </a:t>
            </a:r>
            <a:r>
              <a:rPr lang="fr-CH" dirty="0" err="1" smtClean="0"/>
              <a:t>with</a:t>
            </a:r>
            <a:r>
              <a:rPr lang="fr-CH" dirty="0" smtClean="0"/>
              <a:t> the help of a </a:t>
            </a:r>
            <a:r>
              <a:rPr lang="fr-CH" dirty="0" err="1" smtClean="0"/>
              <a:t>spline</a:t>
            </a:r>
            <a:r>
              <a:rPr lang="fr-CH" dirty="0" smtClean="0"/>
              <a:t>.</a:t>
            </a:r>
            <a:endParaRPr lang="fr-CH" dirty="0" smtClean="0"/>
          </a:p>
        </p:txBody>
      </p:sp>
    </p:spTree>
    <p:extLst>
      <p:ext uri="{BB962C8B-B14F-4D97-AF65-F5344CB8AC3E}">
        <p14:creationId xmlns:p14="http://schemas.microsoft.com/office/powerpoint/2010/main" val="34773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872067" y="3356991"/>
                <a:ext cx="7408333" cy="2769171"/>
              </a:xfrm>
            </p:spPr>
            <p:txBody>
              <a:bodyPr>
                <a:normAutofit/>
              </a:bodyPr>
              <a:lstStyle/>
              <a:p>
                <a:r>
                  <a:rPr lang="fr-CH" dirty="0" smtClean="0"/>
                  <a:t>Represents the </a:t>
                </a:r>
                <a:r>
                  <a:rPr lang="fr-CH" dirty="0" err="1" smtClean="0"/>
                  <a:t>displacement</a:t>
                </a:r>
                <a:r>
                  <a:rPr lang="fr-CH" dirty="0" smtClean="0"/>
                  <a:t> </a:t>
                </a:r>
                <a:r>
                  <a:rPr lang="fr-CH" dirty="0" err="1" smtClean="0"/>
                  <a:t>vectors</a:t>
                </a:r>
                <a:r>
                  <a:rPr lang="fr-CH" dirty="0" smtClean="0"/>
                  <a:t> </a:t>
                </a:r>
                <a:r>
                  <a:rPr lang="fr-CH" dirty="0" smtClean="0"/>
                  <a:t>for a </a:t>
                </a:r>
                <a:r>
                  <a:rPr lang="fr-CH" dirty="0" smtClean="0"/>
                  <a:t>pixels </a:t>
                </a:r>
                <a:r>
                  <a:rPr lang="fr-CH" dirty="0" err="1" smtClean="0"/>
                  <a:t>from</a:t>
                </a:r>
                <a:r>
                  <a:rPr lang="fr-CH" dirty="0" smtClean="0"/>
                  <a:t> frame 1 (</a:t>
                </a:r>
                <a:r>
                  <a:rPr lang="fr-CH" b="1" i="1" dirty="0" smtClean="0"/>
                  <a:t>f1</a:t>
                </a:r>
                <a:r>
                  <a:rPr lang="fr-CH" dirty="0" smtClean="0"/>
                  <a:t>) to frame 2 (</a:t>
                </a:r>
                <a:r>
                  <a:rPr lang="fr-CH" b="1" i="1" dirty="0" smtClean="0"/>
                  <a:t>f2</a:t>
                </a:r>
                <a:r>
                  <a:rPr lang="fr-CH" dirty="0" smtClean="0"/>
                  <a:t>).</a:t>
                </a:r>
              </a:p>
              <a:p>
                <a:endParaRPr lang="fr-CH" dirty="0"/>
              </a:p>
              <a:p>
                <a:r>
                  <a:rPr lang="fr-CH" dirty="0" smtClean="0"/>
                  <a:t>Simple Equation  </a:t>
                </a:r>
                <a:r>
                  <a:rPr lang="fr-CH" dirty="0" smtClean="0"/>
                  <a:t>:    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/>
                      </a:rPr>
                      <m:t>𝒇</m:t>
                    </m:r>
                    <m:r>
                      <a:rPr lang="fr-CH" i="1" baseline="-25000">
                        <a:latin typeface="Cambria Math"/>
                      </a:rPr>
                      <m:t>𝟐</m:t>
                    </m:r>
                    <m:r>
                      <a:rPr lang="fr-CH" i="1">
                        <a:latin typeface="Cambria Math"/>
                      </a:rPr>
                      <m:t>=</m:t>
                    </m:r>
                    <m:r>
                      <a:rPr lang="fr-CH" i="1">
                        <a:latin typeface="Cambria Math"/>
                      </a:rPr>
                      <m:t>𝒇</m:t>
                    </m:r>
                    <m:r>
                      <a:rPr lang="fr-CH" i="1" baseline="-25000">
                        <a:latin typeface="Cambria Math"/>
                      </a:rPr>
                      <m:t>𝟏</m:t>
                    </m:r>
                    <m:r>
                      <a:rPr lang="fr-CH" i="1">
                        <a:latin typeface="Cambria Math"/>
                      </a:rPr>
                      <m:t>+</m:t>
                    </m:r>
                    <m:r>
                      <a:rPr lang="fr-CH" i="1">
                        <a:latin typeface="Cambria Math"/>
                      </a:rPr>
                      <m:t>𝑭</m:t>
                    </m:r>
                    <m:r>
                      <a:rPr lang="fr-CH" i="1" baseline="-25000">
                        <a:latin typeface="Cambria Math"/>
                      </a:rPr>
                      <m:t>𝟏𝟐</m:t>
                    </m:r>
                  </m:oMath>
                </a14:m>
                <a:endParaRPr lang="fr-CH" baseline="-25000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067" y="3356991"/>
                <a:ext cx="7408333" cy="2769171"/>
              </a:xfrm>
              <a:blipFill rotWithShape="1">
                <a:blip r:embed="rId2"/>
                <a:stretch>
                  <a:fillRect l="-1235" t="-2423" r="-131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Optical flow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916943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mean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μ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fr-CH" dirty="0">
                <a:solidFill>
                  <a:schemeClr val="bg1">
                    <a:lumMod val="65000"/>
                  </a:schemeClr>
                </a:solidFill>
              </a:rPr>
              <a:t>the data 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set.</a:t>
            </a:r>
          </a:p>
          <a:p>
            <a:pPr>
              <a:buAutoNum type="arabicPeriod"/>
            </a:pP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ratio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relatively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to the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average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fr-CH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AutoNum type="arabicPeriod"/>
            </a:pPr>
            <a:r>
              <a:rPr lang="fr-CH" dirty="0" err="1" smtClean="0"/>
              <a:t>Represent</a:t>
            </a:r>
            <a:r>
              <a:rPr lang="fr-CH" dirty="0" smtClean="0"/>
              <a:t> the data </a:t>
            </a:r>
            <a:r>
              <a:rPr lang="fr-CH" dirty="0" err="1" smtClean="0"/>
              <a:t>with</a:t>
            </a:r>
            <a:r>
              <a:rPr lang="fr-CH" dirty="0" smtClean="0"/>
              <a:t> the help of a </a:t>
            </a:r>
            <a:r>
              <a:rPr lang="fr-CH" dirty="0" err="1" smtClean="0"/>
              <a:t>spline</a:t>
            </a:r>
            <a:r>
              <a:rPr lang="fr-CH" dirty="0" smtClean="0"/>
              <a:t>.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525" y="2636912"/>
            <a:ext cx="76009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35033" y="2267580"/>
            <a:ext cx="7708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Remove</a:t>
            </a:r>
            <a:r>
              <a:rPr lang="fr-CH" dirty="0" smtClean="0"/>
              <a:t> </a:t>
            </a:r>
            <a:r>
              <a:rPr lang="fr-CH" dirty="0" err="1" smtClean="0"/>
              <a:t>outliers</a:t>
            </a:r>
            <a:r>
              <a:rPr lang="fr-CH" dirty="0" smtClean="0"/>
              <a:t> </a:t>
            </a:r>
            <a:r>
              <a:rPr lang="fr-CH" dirty="0" err="1" smtClean="0"/>
              <a:t>with</a:t>
            </a:r>
            <a:r>
              <a:rPr lang="fr-CH" dirty="0" smtClean="0"/>
              <a:t> </a:t>
            </a:r>
            <a:r>
              <a:rPr lang="fr-CH" dirty="0" err="1" smtClean="0"/>
              <a:t>Chauvenet’s</a:t>
            </a:r>
            <a:r>
              <a:rPr lang="fr-CH" dirty="0" smtClean="0"/>
              <a:t> </a:t>
            </a:r>
            <a:r>
              <a:rPr lang="fr-CH" dirty="0" err="1" smtClean="0"/>
              <a:t>criterion</a:t>
            </a:r>
            <a:r>
              <a:rPr lang="fr-CH" dirty="0" smtClean="0"/>
              <a:t> and </a:t>
            </a:r>
            <a:r>
              <a:rPr lang="fr-CH" dirty="0" err="1" smtClean="0"/>
              <a:t>interpolate</a:t>
            </a:r>
            <a:r>
              <a:rPr lang="fr-CH" dirty="0" smtClean="0"/>
              <a:t> </a:t>
            </a:r>
            <a:r>
              <a:rPr lang="fr-CH" dirty="0" err="1" smtClean="0"/>
              <a:t>nearby</a:t>
            </a:r>
            <a:r>
              <a:rPr lang="fr-CH" dirty="0" smtClean="0"/>
              <a:t> values.</a:t>
            </a:r>
            <a:endParaRPr lang="fr-CH" dirty="0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899592" y="4472667"/>
            <a:ext cx="0" cy="3866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8244408" y="3402434"/>
            <a:ext cx="0" cy="4774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932040" y="3405862"/>
            <a:ext cx="88020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5372140" y="3024386"/>
            <a:ext cx="0" cy="2614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4771919" y="476672"/>
            <a:ext cx="30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</a:t>
            </a:r>
            <a:r>
              <a:rPr lang="fr-CH" dirty="0"/>
              <a:t>How to </a:t>
            </a:r>
            <a:r>
              <a:rPr lang="fr-CH" dirty="0" err="1"/>
              <a:t>present</a:t>
            </a:r>
            <a:r>
              <a:rPr lang="fr-CH" dirty="0"/>
              <a:t> </a:t>
            </a:r>
            <a:r>
              <a:rPr lang="fr-CH" dirty="0" smtClean="0"/>
              <a:t>the data ?</a:t>
            </a:r>
            <a:endParaRPr lang="fr-CH" dirty="0"/>
          </a:p>
        </p:txBody>
      </p:sp>
      <p:sp>
        <p:nvSpPr>
          <p:cNvPr id="11" name="ZoneTexte 10"/>
          <p:cNvSpPr txBox="1"/>
          <p:nvPr/>
        </p:nvSpPr>
        <p:spPr>
          <a:xfrm>
            <a:off x="3045781" y="1268760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fr-CH" dirty="0">
                <a:solidFill>
                  <a:schemeClr val="bg1"/>
                </a:solidFill>
              </a:rPr>
              <a:t>How to </a:t>
            </a:r>
            <a:r>
              <a:rPr lang="fr-CH" dirty="0" err="1">
                <a:solidFill>
                  <a:schemeClr val="bg1"/>
                </a:solidFill>
              </a:rPr>
              <a:t>present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smtClean="0">
                <a:solidFill>
                  <a:schemeClr val="bg1"/>
                </a:solidFill>
              </a:rPr>
              <a:t>the data ?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46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mean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μ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fr-CH" dirty="0">
                <a:solidFill>
                  <a:schemeClr val="bg1">
                    <a:lumMod val="65000"/>
                  </a:schemeClr>
                </a:solidFill>
              </a:rPr>
              <a:t>the data 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set.</a:t>
            </a:r>
          </a:p>
          <a:p>
            <a:pPr>
              <a:buAutoNum type="arabicPeriod"/>
            </a:pP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ratio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relatively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to the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average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fr-CH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AutoNum type="arabicPeriod"/>
            </a:pPr>
            <a:r>
              <a:rPr lang="fr-CH" dirty="0" err="1" smtClean="0"/>
              <a:t>Represent</a:t>
            </a:r>
            <a:r>
              <a:rPr lang="fr-CH" dirty="0" smtClean="0"/>
              <a:t> the data </a:t>
            </a:r>
            <a:r>
              <a:rPr lang="fr-CH" dirty="0" err="1" smtClean="0"/>
              <a:t>with</a:t>
            </a:r>
            <a:r>
              <a:rPr lang="fr-CH" dirty="0" smtClean="0"/>
              <a:t> the help of a </a:t>
            </a:r>
            <a:r>
              <a:rPr lang="fr-CH" dirty="0" err="1" smtClean="0"/>
              <a:t>spline</a:t>
            </a:r>
            <a:r>
              <a:rPr lang="fr-CH" dirty="0" smtClean="0"/>
              <a:t>.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525" y="2636912"/>
            <a:ext cx="7600950" cy="248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35033" y="2267580"/>
            <a:ext cx="7708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Remove</a:t>
            </a:r>
            <a:r>
              <a:rPr lang="fr-CH" dirty="0" smtClean="0"/>
              <a:t> </a:t>
            </a:r>
            <a:r>
              <a:rPr lang="fr-CH" dirty="0" err="1" smtClean="0"/>
              <a:t>outliers</a:t>
            </a:r>
            <a:r>
              <a:rPr lang="fr-CH" dirty="0" smtClean="0"/>
              <a:t> </a:t>
            </a:r>
            <a:r>
              <a:rPr lang="fr-CH" dirty="0" err="1" smtClean="0"/>
              <a:t>with</a:t>
            </a:r>
            <a:r>
              <a:rPr lang="fr-CH" dirty="0" smtClean="0"/>
              <a:t> </a:t>
            </a:r>
            <a:r>
              <a:rPr lang="fr-CH" dirty="0" err="1" smtClean="0"/>
              <a:t>Chauvenet’s</a:t>
            </a:r>
            <a:r>
              <a:rPr lang="fr-CH" dirty="0" smtClean="0"/>
              <a:t> </a:t>
            </a:r>
            <a:r>
              <a:rPr lang="fr-CH" dirty="0" err="1" smtClean="0"/>
              <a:t>criterion</a:t>
            </a:r>
            <a:r>
              <a:rPr lang="fr-CH" dirty="0" smtClean="0"/>
              <a:t> and </a:t>
            </a:r>
            <a:r>
              <a:rPr lang="fr-CH" dirty="0" err="1" smtClean="0"/>
              <a:t>interpolate</a:t>
            </a:r>
            <a:r>
              <a:rPr lang="fr-CH" dirty="0" smtClean="0"/>
              <a:t> </a:t>
            </a:r>
            <a:r>
              <a:rPr lang="fr-CH" dirty="0" err="1" smtClean="0"/>
              <a:t>nearby</a:t>
            </a:r>
            <a:r>
              <a:rPr lang="fr-CH" dirty="0" smtClean="0"/>
              <a:t> values.</a:t>
            </a:r>
            <a:endParaRPr lang="fr-CH" dirty="0"/>
          </a:p>
        </p:txBody>
      </p:sp>
      <p:sp>
        <p:nvSpPr>
          <p:cNvPr id="11" name="ZoneTexte 10"/>
          <p:cNvSpPr txBox="1"/>
          <p:nvPr/>
        </p:nvSpPr>
        <p:spPr>
          <a:xfrm>
            <a:off x="4771919" y="476672"/>
            <a:ext cx="30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</a:t>
            </a:r>
            <a:r>
              <a:rPr lang="fr-CH" dirty="0"/>
              <a:t>How to </a:t>
            </a:r>
            <a:r>
              <a:rPr lang="fr-CH" dirty="0" err="1"/>
              <a:t>present</a:t>
            </a:r>
            <a:r>
              <a:rPr lang="fr-CH" dirty="0"/>
              <a:t> </a:t>
            </a:r>
            <a:r>
              <a:rPr lang="fr-CH" dirty="0" smtClean="0"/>
              <a:t>the data ?</a:t>
            </a:r>
            <a:endParaRPr lang="fr-CH" dirty="0"/>
          </a:p>
        </p:txBody>
      </p:sp>
      <p:sp>
        <p:nvSpPr>
          <p:cNvPr id="7" name="ZoneTexte 6"/>
          <p:cNvSpPr txBox="1"/>
          <p:nvPr/>
        </p:nvSpPr>
        <p:spPr>
          <a:xfrm>
            <a:off x="3045781" y="1268760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fr-CH" dirty="0">
                <a:solidFill>
                  <a:schemeClr val="bg1"/>
                </a:solidFill>
              </a:rPr>
              <a:t>How to </a:t>
            </a:r>
            <a:r>
              <a:rPr lang="fr-CH" dirty="0" err="1">
                <a:solidFill>
                  <a:schemeClr val="bg1"/>
                </a:solidFill>
              </a:rPr>
              <a:t>present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smtClean="0">
                <a:solidFill>
                  <a:schemeClr val="bg1"/>
                </a:solidFill>
              </a:rPr>
              <a:t>the data ?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39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mean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μ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fr-CH" dirty="0">
                <a:solidFill>
                  <a:schemeClr val="bg1">
                    <a:lumMod val="65000"/>
                  </a:schemeClr>
                </a:solidFill>
              </a:rPr>
              <a:t>the data 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set.</a:t>
            </a:r>
          </a:p>
          <a:p>
            <a:pPr>
              <a:buAutoNum type="arabicPeriod"/>
            </a:pP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ratio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relatively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to the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average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fr-CH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AutoNum type="arabicPeriod"/>
            </a:pPr>
            <a:r>
              <a:rPr lang="fr-CH" dirty="0" err="1" smtClean="0"/>
              <a:t>Represent</a:t>
            </a:r>
            <a:r>
              <a:rPr lang="fr-CH" dirty="0" smtClean="0"/>
              <a:t> the data </a:t>
            </a:r>
            <a:r>
              <a:rPr lang="fr-CH" dirty="0" err="1" smtClean="0"/>
              <a:t>with</a:t>
            </a:r>
            <a:r>
              <a:rPr lang="fr-CH" dirty="0" smtClean="0"/>
              <a:t> the help of a </a:t>
            </a:r>
            <a:r>
              <a:rPr lang="fr-CH" dirty="0" err="1" smtClean="0"/>
              <a:t>spline</a:t>
            </a:r>
            <a:r>
              <a:rPr lang="fr-CH" dirty="0" smtClean="0"/>
              <a:t>.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527" y="2636912"/>
            <a:ext cx="7600946" cy="248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35033" y="2267580"/>
            <a:ext cx="650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Reduce</a:t>
            </a:r>
            <a:r>
              <a:rPr lang="fr-CH" dirty="0" smtClean="0"/>
              <a:t> the control points </a:t>
            </a:r>
            <a:r>
              <a:rPr lang="fr-CH" dirty="0" err="1" smtClean="0"/>
              <a:t>number</a:t>
            </a:r>
            <a:r>
              <a:rPr lang="fr-CH" dirty="0"/>
              <a:t> </a:t>
            </a:r>
            <a:r>
              <a:rPr lang="fr-CH" dirty="0" err="1" smtClean="0"/>
              <a:t>using</a:t>
            </a:r>
            <a:r>
              <a:rPr lang="fr-CH" dirty="0" smtClean="0"/>
              <a:t> Least-Squares </a:t>
            </a:r>
            <a:r>
              <a:rPr lang="fr-CH" dirty="0" err="1" smtClean="0"/>
              <a:t>fitting</a:t>
            </a:r>
            <a:r>
              <a:rPr lang="fr-CH" dirty="0" smtClean="0"/>
              <a:t>.</a:t>
            </a:r>
            <a:endParaRPr lang="fr-CH" dirty="0"/>
          </a:p>
        </p:txBody>
      </p:sp>
      <p:sp>
        <p:nvSpPr>
          <p:cNvPr id="7" name="ZoneTexte 6"/>
          <p:cNvSpPr txBox="1"/>
          <p:nvPr/>
        </p:nvSpPr>
        <p:spPr>
          <a:xfrm>
            <a:off x="4771919" y="476672"/>
            <a:ext cx="30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</a:t>
            </a:r>
            <a:r>
              <a:rPr lang="fr-CH" dirty="0"/>
              <a:t>How to </a:t>
            </a:r>
            <a:r>
              <a:rPr lang="fr-CH" dirty="0" err="1"/>
              <a:t>present</a:t>
            </a:r>
            <a:r>
              <a:rPr lang="fr-CH" dirty="0"/>
              <a:t> </a:t>
            </a:r>
            <a:r>
              <a:rPr lang="fr-CH" dirty="0" smtClean="0"/>
              <a:t>the data ?</a:t>
            </a:r>
            <a:endParaRPr lang="fr-CH" dirty="0"/>
          </a:p>
        </p:txBody>
      </p:sp>
      <p:sp>
        <p:nvSpPr>
          <p:cNvPr id="8" name="ZoneTexte 7"/>
          <p:cNvSpPr txBox="1"/>
          <p:nvPr/>
        </p:nvSpPr>
        <p:spPr>
          <a:xfrm>
            <a:off x="3045781" y="1268760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fr-CH" dirty="0">
                <a:solidFill>
                  <a:schemeClr val="bg1"/>
                </a:solidFill>
              </a:rPr>
              <a:t>How to </a:t>
            </a:r>
            <a:r>
              <a:rPr lang="fr-CH" dirty="0" err="1">
                <a:solidFill>
                  <a:schemeClr val="bg1"/>
                </a:solidFill>
              </a:rPr>
              <a:t>present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smtClean="0">
                <a:solidFill>
                  <a:schemeClr val="bg1"/>
                </a:solidFill>
              </a:rPr>
              <a:t>the data ?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16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4771919" y="476672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</a:t>
            </a:r>
            <a:r>
              <a:rPr lang="fr-CH" dirty="0"/>
              <a:t>How to </a:t>
            </a:r>
            <a:r>
              <a:rPr lang="fr-CH" dirty="0" err="1"/>
              <a:t>reencode</a:t>
            </a:r>
            <a:r>
              <a:rPr lang="fr-CH" dirty="0"/>
              <a:t> </a:t>
            </a:r>
            <a:r>
              <a:rPr lang="fr-CH" dirty="0" smtClean="0"/>
              <a:t>the </a:t>
            </a:r>
            <a:r>
              <a:rPr lang="fr-CH" dirty="0" err="1" smtClean="0"/>
              <a:t>video</a:t>
            </a:r>
            <a:r>
              <a:rPr lang="fr-CH" dirty="0"/>
              <a:t> </a:t>
            </a:r>
            <a:r>
              <a:rPr lang="fr-CH" dirty="0" smtClean="0"/>
              <a:t>?</a:t>
            </a:r>
            <a:endParaRPr lang="fr-CH" dirty="0"/>
          </a:p>
        </p:txBody>
      </p:sp>
      <p:sp>
        <p:nvSpPr>
          <p:cNvPr id="11" name="Forme libre 10"/>
          <p:cNvSpPr/>
          <p:nvPr/>
        </p:nvSpPr>
        <p:spPr>
          <a:xfrm>
            <a:off x="1420340" y="2245514"/>
            <a:ext cx="6229350" cy="2138442"/>
          </a:xfrm>
          <a:custGeom>
            <a:avLst/>
            <a:gdLst>
              <a:gd name="connsiteX0" fmla="*/ 0 w 6229350"/>
              <a:gd name="connsiteY0" fmla="*/ 2138442 h 2138442"/>
              <a:gd name="connsiteX1" fmla="*/ 2891790 w 6229350"/>
              <a:gd name="connsiteY1" fmla="*/ 321072 h 2138442"/>
              <a:gd name="connsiteX2" fmla="*/ 6229350 w 6229350"/>
              <a:gd name="connsiteY2" fmla="*/ 1032 h 2138442"/>
              <a:gd name="connsiteX3" fmla="*/ 6229350 w 6229350"/>
              <a:gd name="connsiteY3" fmla="*/ 1032 h 2138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9350" h="2138442">
                <a:moveTo>
                  <a:pt x="0" y="2138442"/>
                </a:moveTo>
                <a:cubicBezTo>
                  <a:pt x="926782" y="1407874"/>
                  <a:pt x="1853565" y="677307"/>
                  <a:pt x="2891790" y="321072"/>
                </a:cubicBezTo>
                <a:cubicBezTo>
                  <a:pt x="3930015" y="-35163"/>
                  <a:pt x="6229350" y="1032"/>
                  <a:pt x="6229350" y="1032"/>
                </a:cubicBezTo>
                <a:lnTo>
                  <a:pt x="6229350" y="103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Rectangle à coins arrondis 13"/>
          <p:cNvSpPr/>
          <p:nvPr/>
        </p:nvSpPr>
        <p:spPr>
          <a:xfrm>
            <a:off x="4932040" y="2194474"/>
            <a:ext cx="360040" cy="36004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Rectangle à coins arrondis 15"/>
          <p:cNvSpPr/>
          <p:nvPr/>
        </p:nvSpPr>
        <p:spPr>
          <a:xfrm>
            <a:off x="1420340" y="4023916"/>
            <a:ext cx="360040" cy="36004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Flèche vers le bas 16"/>
          <p:cNvSpPr/>
          <p:nvPr/>
        </p:nvSpPr>
        <p:spPr>
          <a:xfrm rot="10800000">
            <a:off x="1492345" y="4383956"/>
            <a:ext cx="216023" cy="531829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0" name="Connecteur droit 19"/>
          <p:cNvCxnSpPr/>
          <p:nvPr/>
        </p:nvCxnSpPr>
        <p:spPr>
          <a:xfrm>
            <a:off x="0" y="4984730"/>
            <a:ext cx="9144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431946" y="4707731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err="1" smtClean="0"/>
              <a:t>timeline</a:t>
            </a:r>
            <a:endParaRPr lang="fr-CH" sz="1200" dirty="0"/>
          </a:p>
        </p:txBody>
      </p:sp>
      <p:cxnSp>
        <p:nvCxnSpPr>
          <p:cNvPr id="23" name="Connecteur droit 22"/>
          <p:cNvCxnSpPr/>
          <p:nvPr/>
        </p:nvCxnSpPr>
        <p:spPr>
          <a:xfrm flipV="1">
            <a:off x="251519" y="1237402"/>
            <a:ext cx="0" cy="393199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 rot="16200000">
            <a:off x="105326" y="2037621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smtClean="0"/>
              <a:t>factor</a:t>
            </a:r>
            <a:endParaRPr lang="fr-CH" sz="1200" dirty="0"/>
          </a:p>
        </p:txBody>
      </p:sp>
      <p:sp>
        <p:nvSpPr>
          <p:cNvPr id="27" name="ZoneTexte 26"/>
          <p:cNvSpPr txBox="1"/>
          <p:nvPr/>
        </p:nvSpPr>
        <p:spPr>
          <a:xfrm>
            <a:off x="1331795" y="365458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0.3</a:t>
            </a:r>
            <a:endParaRPr lang="fr-CH" dirty="0"/>
          </a:p>
        </p:txBody>
      </p:sp>
      <p:sp>
        <p:nvSpPr>
          <p:cNvPr id="30" name="ZoneTexte 29"/>
          <p:cNvSpPr txBox="1"/>
          <p:nvPr/>
        </p:nvSpPr>
        <p:spPr>
          <a:xfrm>
            <a:off x="2195736" y="301873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0.4</a:t>
            </a:r>
            <a:endParaRPr lang="fr-CH" dirty="0"/>
          </a:p>
        </p:txBody>
      </p:sp>
      <p:sp>
        <p:nvSpPr>
          <p:cNvPr id="31" name="ZoneTexte 30"/>
          <p:cNvSpPr txBox="1"/>
          <p:nvPr/>
        </p:nvSpPr>
        <p:spPr>
          <a:xfrm>
            <a:off x="3491880" y="227992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0.5</a:t>
            </a:r>
            <a:endParaRPr lang="fr-CH" dirty="0"/>
          </a:p>
        </p:txBody>
      </p:sp>
      <p:sp>
        <p:nvSpPr>
          <p:cNvPr id="32" name="ZoneTexte 31"/>
          <p:cNvSpPr txBox="1"/>
          <p:nvPr/>
        </p:nvSpPr>
        <p:spPr>
          <a:xfrm>
            <a:off x="2195735" y="254622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accent4"/>
                </a:solidFill>
              </a:rPr>
              <a:t>0.3</a:t>
            </a:r>
            <a:endParaRPr lang="fr-CH" dirty="0">
              <a:solidFill>
                <a:schemeClr val="accent4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485749" y="182514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accent4"/>
                </a:solidFill>
              </a:rPr>
              <a:t>0.7</a:t>
            </a:r>
            <a:endParaRPr lang="fr-CH" dirty="0">
              <a:solidFill>
                <a:schemeClr val="accent4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5436096" y="189142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0.55</a:t>
            </a:r>
            <a:endParaRPr lang="fr-CH" dirty="0"/>
          </a:p>
        </p:txBody>
      </p:sp>
      <p:sp>
        <p:nvSpPr>
          <p:cNvPr id="35" name="ZoneTexte 34"/>
          <p:cNvSpPr txBox="1"/>
          <p:nvPr/>
        </p:nvSpPr>
        <p:spPr>
          <a:xfrm>
            <a:off x="5436096" y="143745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accent4"/>
                </a:solidFill>
              </a:rPr>
              <a:t>0.2</a:t>
            </a:r>
            <a:endParaRPr lang="fr-CH" dirty="0">
              <a:solidFill>
                <a:schemeClr val="accent4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331794" y="319765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accent4"/>
                </a:solidFill>
              </a:rPr>
              <a:t>0.0</a:t>
            </a:r>
            <a:endParaRPr lang="fr-CH" dirty="0">
              <a:solidFill>
                <a:schemeClr val="accent4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262064" y="4984730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smtClean="0"/>
              <a:t>100ms</a:t>
            </a:r>
            <a:endParaRPr lang="fr-CH" sz="1200" dirty="0"/>
          </a:p>
        </p:txBody>
      </p:sp>
      <p:sp>
        <p:nvSpPr>
          <p:cNvPr id="38" name="ZoneTexte 37"/>
          <p:cNvSpPr txBox="1"/>
          <p:nvPr/>
        </p:nvSpPr>
        <p:spPr>
          <a:xfrm>
            <a:off x="2131709" y="4984729"/>
            <a:ext cx="633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smtClean="0"/>
              <a:t>112ms</a:t>
            </a:r>
            <a:endParaRPr lang="fr-CH" sz="1200" dirty="0"/>
          </a:p>
        </p:txBody>
      </p:sp>
      <p:sp>
        <p:nvSpPr>
          <p:cNvPr id="39" name="ZoneTexte 38"/>
          <p:cNvSpPr txBox="1"/>
          <p:nvPr/>
        </p:nvSpPr>
        <p:spPr>
          <a:xfrm>
            <a:off x="3416018" y="4978332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smtClean="0"/>
              <a:t>128ms</a:t>
            </a:r>
            <a:endParaRPr lang="fr-CH" sz="1200" dirty="0"/>
          </a:p>
        </p:txBody>
      </p:sp>
      <p:sp>
        <p:nvSpPr>
          <p:cNvPr id="40" name="ZoneTexte 39"/>
          <p:cNvSpPr txBox="1"/>
          <p:nvPr/>
        </p:nvSpPr>
        <p:spPr>
          <a:xfrm>
            <a:off x="5366365" y="4984727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smtClean="0"/>
              <a:t>148ms</a:t>
            </a:r>
            <a:endParaRPr lang="fr-CH" sz="1200" dirty="0"/>
          </a:p>
        </p:txBody>
      </p:sp>
      <p:cxnSp>
        <p:nvCxnSpPr>
          <p:cNvPr id="42" name="Connecteur en arc 41"/>
          <p:cNvCxnSpPr>
            <a:stCxn id="36" idx="0"/>
            <a:endCxn id="32" idx="0"/>
          </p:cNvCxnSpPr>
          <p:nvPr/>
        </p:nvCxnSpPr>
        <p:spPr>
          <a:xfrm rot="5400000" flipH="1" flipV="1">
            <a:off x="1690681" y="2439971"/>
            <a:ext cx="651434" cy="863941"/>
          </a:xfrm>
          <a:prstGeom prst="curvedConnector3">
            <a:avLst>
              <a:gd name="adj1" fmla="val 135092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Connecteur en arc 44"/>
          <p:cNvCxnSpPr>
            <a:stCxn id="32" idx="0"/>
            <a:endCxn id="33" idx="0"/>
          </p:cNvCxnSpPr>
          <p:nvPr/>
        </p:nvCxnSpPr>
        <p:spPr>
          <a:xfrm rot="5400000" flipH="1" flipV="1">
            <a:off x="2732835" y="1540676"/>
            <a:ext cx="721082" cy="1290014"/>
          </a:xfrm>
          <a:prstGeom prst="curvedConnector3">
            <a:avLst>
              <a:gd name="adj1" fmla="val 169744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Connecteur en arc 48"/>
          <p:cNvCxnSpPr>
            <a:stCxn id="33" idx="0"/>
            <a:endCxn id="35" idx="0"/>
          </p:cNvCxnSpPr>
          <p:nvPr/>
        </p:nvCxnSpPr>
        <p:spPr>
          <a:xfrm rot="5400000" flipH="1" flipV="1">
            <a:off x="4519714" y="656127"/>
            <a:ext cx="387685" cy="1950347"/>
          </a:xfrm>
          <a:prstGeom prst="curvedConnector3">
            <a:avLst>
              <a:gd name="adj1" fmla="val 158965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26626" name="Picture 2" descr="G:\asmv\media\snow8_Frames\img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51249"/>
            <a:ext cx="2216776" cy="124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G:\asmv\media\snow8_Frames\img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82" y="5551249"/>
            <a:ext cx="2216777" cy="124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G:\asmv\media\snow8_Frames\img3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165" y="5551249"/>
            <a:ext cx="2216776" cy="124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Flèche vers le bas 59"/>
          <p:cNvSpPr/>
          <p:nvPr/>
        </p:nvSpPr>
        <p:spPr>
          <a:xfrm rot="10800000">
            <a:off x="2340355" y="3654584"/>
            <a:ext cx="216023" cy="126120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Flèche vers le bas 60"/>
          <p:cNvSpPr/>
          <p:nvPr/>
        </p:nvSpPr>
        <p:spPr>
          <a:xfrm rot="10800000">
            <a:off x="3636500" y="2877761"/>
            <a:ext cx="216023" cy="2038021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2" name="Flèche vers le bas 61"/>
          <p:cNvSpPr/>
          <p:nvPr/>
        </p:nvSpPr>
        <p:spPr>
          <a:xfrm rot="10800000">
            <a:off x="5580717" y="2374493"/>
            <a:ext cx="216023" cy="2541289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6631" name="Picture 7" descr="G:\asmv\media\snow8_Frames\img3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169" y="3259003"/>
            <a:ext cx="1031551" cy="58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Connecteur droit avec flèche 52"/>
          <p:cNvCxnSpPr/>
          <p:nvPr/>
        </p:nvCxnSpPr>
        <p:spPr>
          <a:xfrm>
            <a:off x="6485689" y="4023916"/>
            <a:ext cx="21272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4" descr="G:\asmv\media\snow8_Frames\img3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9" y="5551248"/>
            <a:ext cx="2216776" cy="124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G:\asmv\media\snow8_Frames\img3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895" y="3258561"/>
            <a:ext cx="1032226" cy="58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5" name="ZoneTexte 64"/>
              <p:cNvSpPr txBox="1"/>
              <p:nvPr/>
            </p:nvSpPr>
            <p:spPr>
              <a:xfrm>
                <a:off x="6905121" y="3364461"/>
                <a:ext cx="11426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/>
                        </a:rPr>
                        <m:t>+ </m:t>
                      </m:r>
                      <m:r>
                        <a:rPr lang="fr-CH" b="0" i="1" smtClean="0">
                          <a:latin typeface="Cambria Math"/>
                        </a:rPr>
                        <m:t>𝐹</m:t>
                      </m:r>
                      <m:r>
                        <a:rPr lang="fr-CH" b="0" i="1" smtClean="0">
                          <a:latin typeface="Cambria Math"/>
                        </a:rPr>
                        <m:t>∗0.0</m:t>
                      </m:r>
                    </m:oMath>
                  </m:oMathPara>
                </a14:m>
                <a:endParaRPr lang="fr-CH" dirty="0"/>
              </a:p>
            </p:txBody>
          </p:sp>
        </mc:Choice>
        <mc:Fallback>
          <p:sp>
            <p:nvSpPr>
              <p:cNvPr id="65" name="ZoneText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121" y="3364461"/>
                <a:ext cx="1142684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ZoneTexte 78"/>
              <p:cNvSpPr txBox="1"/>
              <p:nvPr/>
            </p:nvSpPr>
            <p:spPr>
              <a:xfrm>
                <a:off x="6905121" y="3364461"/>
                <a:ext cx="11426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/>
                        </a:rPr>
                        <m:t>+ </m:t>
                      </m:r>
                      <m:r>
                        <a:rPr lang="fr-CH" b="0" i="1" smtClean="0">
                          <a:latin typeface="Cambria Math"/>
                        </a:rPr>
                        <m:t>𝐹</m:t>
                      </m:r>
                      <m:r>
                        <a:rPr lang="fr-CH" b="0" i="1" smtClean="0">
                          <a:latin typeface="Cambria Math"/>
                        </a:rPr>
                        <m:t>∗0.3</m:t>
                      </m:r>
                    </m:oMath>
                  </m:oMathPara>
                </a14:m>
                <a:endParaRPr lang="fr-CH" dirty="0"/>
              </a:p>
            </p:txBody>
          </p:sp>
        </mc:Choice>
        <mc:Fallback>
          <p:sp>
            <p:nvSpPr>
              <p:cNvPr id="79" name="ZoneTexte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121" y="3364461"/>
                <a:ext cx="1142684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ZoneTexte 79"/>
              <p:cNvSpPr txBox="1"/>
              <p:nvPr/>
            </p:nvSpPr>
            <p:spPr>
              <a:xfrm>
                <a:off x="6905121" y="3364461"/>
                <a:ext cx="11426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/>
                        </a:rPr>
                        <m:t>+ </m:t>
                      </m:r>
                      <m:r>
                        <a:rPr lang="fr-CH" b="0" i="1" smtClean="0">
                          <a:latin typeface="Cambria Math"/>
                        </a:rPr>
                        <m:t>𝐹</m:t>
                      </m:r>
                      <m:r>
                        <a:rPr lang="fr-CH" b="0" i="1" smtClean="0">
                          <a:latin typeface="Cambria Math"/>
                        </a:rPr>
                        <m:t>∗0.7</m:t>
                      </m:r>
                    </m:oMath>
                  </m:oMathPara>
                </a14:m>
                <a:endParaRPr lang="fr-CH" dirty="0"/>
              </a:p>
            </p:txBody>
          </p:sp>
        </mc:Choice>
        <mc:Fallback>
          <p:sp>
            <p:nvSpPr>
              <p:cNvPr id="80" name="ZoneTexte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121" y="3364461"/>
                <a:ext cx="1142685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ZoneTexte 70"/>
              <p:cNvSpPr txBox="1"/>
              <p:nvPr/>
            </p:nvSpPr>
            <p:spPr>
              <a:xfrm>
                <a:off x="1858079" y="5224670"/>
                <a:ext cx="11805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200" b="0" i="1" smtClean="0">
                          <a:latin typeface="Cambria Math"/>
                        </a:rPr>
                        <m:t>100+40∗0.3</m:t>
                      </m:r>
                    </m:oMath>
                  </m:oMathPara>
                </a14:m>
                <a:endParaRPr lang="fr-CH" sz="1200" dirty="0"/>
              </a:p>
            </p:txBody>
          </p:sp>
        </mc:Choice>
        <mc:Fallback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079" y="5224670"/>
                <a:ext cx="1180580" cy="27699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ZoneTexte 84"/>
              <p:cNvSpPr txBox="1"/>
              <p:nvPr/>
            </p:nvSpPr>
            <p:spPr>
              <a:xfrm>
                <a:off x="3148092" y="5224670"/>
                <a:ext cx="11805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200" b="0" i="1" smtClean="0">
                          <a:latin typeface="Cambria Math"/>
                        </a:rPr>
                        <m:t>100+40∗0.7</m:t>
                      </m:r>
                    </m:oMath>
                  </m:oMathPara>
                </a14:m>
                <a:endParaRPr lang="fr-CH" sz="1200" dirty="0"/>
              </a:p>
            </p:txBody>
          </p:sp>
        </mc:Choice>
        <mc:Fallback>
          <p:sp>
            <p:nvSpPr>
              <p:cNvPr id="85" name="ZoneTexte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092" y="5224670"/>
                <a:ext cx="1180580" cy="27699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ZoneTexte 85"/>
              <p:cNvSpPr txBox="1"/>
              <p:nvPr/>
            </p:nvSpPr>
            <p:spPr>
              <a:xfrm>
                <a:off x="5054263" y="5224670"/>
                <a:ext cx="11805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200" b="0" i="1" smtClean="0">
                          <a:latin typeface="Cambria Math"/>
                        </a:rPr>
                        <m:t>140+40∗0.2</m:t>
                      </m:r>
                    </m:oMath>
                  </m:oMathPara>
                </a14:m>
                <a:endParaRPr lang="fr-CH" sz="1200" dirty="0"/>
              </a:p>
            </p:txBody>
          </p:sp>
        </mc:Choice>
        <mc:Fallback>
          <p:sp>
            <p:nvSpPr>
              <p:cNvPr id="86" name="ZoneTexte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263" y="5224670"/>
                <a:ext cx="1180580" cy="276999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ZoneTexte 71"/>
          <p:cNvSpPr txBox="1"/>
          <p:nvPr/>
        </p:nvSpPr>
        <p:spPr>
          <a:xfrm>
            <a:off x="6200495" y="291555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 smtClean="0">
                <a:solidFill>
                  <a:schemeClr val="accent3"/>
                </a:solidFill>
              </a:rPr>
              <a:t>f1</a:t>
            </a:r>
            <a:endParaRPr lang="fr-CH" b="1" dirty="0">
              <a:solidFill>
                <a:schemeClr val="accent3"/>
              </a:solidFill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8458325" y="291555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 smtClean="0">
                <a:solidFill>
                  <a:schemeClr val="accent3"/>
                </a:solidFill>
              </a:rPr>
              <a:t>f2</a:t>
            </a:r>
            <a:endParaRPr lang="fr-CH" b="1" dirty="0">
              <a:solidFill>
                <a:schemeClr val="accent3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393992" y="4023916"/>
            <a:ext cx="41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b="1" dirty="0" smtClean="0">
                <a:solidFill>
                  <a:schemeClr val="accent3"/>
                </a:solidFill>
              </a:rPr>
              <a:t>f1</a:t>
            </a:r>
            <a:endParaRPr lang="fr-CH" b="1" dirty="0">
              <a:solidFill>
                <a:schemeClr val="accent3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903361" y="2176892"/>
            <a:ext cx="41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b="1" dirty="0" smtClean="0">
                <a:solidFill>
                  <a:schemeClr val="accent3"/>
                </a:solidFill>
              </a:rPr>
              <a:t>f2</a:t>
            </a:r>
            <a:endParaRPr lang="fr-CH" b="1" dirty="0">
              <a:solidFill>
                <a:schemeClr val="accent3"/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297075" y="2915556"/>
            <a:ext cx="141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 smtClean="0">
                <a:solidFill>
                  <a:schemeClr val="accent4">
                    <a:lumMod val="75000"/>
                  </a:schemeClr>
                </a:solidFill>
              </a:rPr>
              <a:t>Accumated</a:t>
            </a:r>
            <a:r>
              <a:rPr lang="fr-CH" dirty="0" smtClean="0">
                <a:solidFill>
                  <a:schemeClr val="accent4">
                    <a:lumMod val="75000"/>
                  </a:schemeClr>
                </a:solidFill>
              </a:rPr>
              <a:t> ratio :</a:t>
            </a:r>
            <a:endParaRPr lang="fr-CH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46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00"/>
                            </p:stCondLst>
                            <p:childTnLst>
                              <p:par>
                                <p:cTn id="1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0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29" grpId="0"/>
      <p:bldP spid="38" grpId="0"/>
      <p:bldP spid="39" grpId="0"/>
      <p:bldP spid="40" grpId="0"/>
      <p:bldP spid="60" grpId="0" animBg="1"/>
      <p:bldP spid="61" grpId="0" animBg="1"/>
      <p:bldP spid="62" grpId="0" animBg="1"/>
      <p:bldP spid="65" grpId="0"/>
      <p:bldP spid="65" grpId="1"/>
      <p:bldP spid="79" grpId="0"/>
      <p:bldP spid="79" grpId="1"/>
      <p:bldP spid="80" grpId="0"/>
      <p:bldP spid="80" grpId="1"/>
      <p:bldP spid="71" grpId="0"/>
      <p:bldP spid="85" grpId="0"/>
      <p:bldP spid="86" grpId="0"/>
      <p:bldP spid="7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393505" y="1268760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Interpolation </a:t>
            </a:r>
            <a:r>
              <a:rPr lang="fr-CH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factors</a:t>
            </a:r>
            <a:endParaRPr lang="fr-CH" dirty="0">
              <a:solidFill>
                <a:schemeClr val="bg1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971600" y="4799925"/>
            <a:ext cx="73448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971600" y="2855709"/>
            <a:ext cx="0" cy="19442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971600" y="3827817"/>
            <a:ext cx="7344816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rme libre 10"/>
          <p:cNvSpPr/>
          <p:nvPr/>
        </p:nvSpPr>
        <p:spPr>
          <a:xfrm>
            <a:off x="955546" y="3152314"/>
            <a:ext cx="7338060" cy="1174474"/>
          </a:xfrm>
          <a:custGeom>
            <a:avLst/>
            <a:gdLst>
              <a:gd name="connsiteX0" fmla="*/ 0 w 7338060"/>
              <a:gd name="connsiteY0" fmla="*/ 685199 h 1174474"/>
              <a:gd name="connsiteX1" fmla="*/ 1314450 w 7338060"/>
              <a:gd name="connsiteY1" fmla="*/ 10829 h 1174474"/>
              <a:gd name="connsiteX2" fmla="*/ 3200400 w 7338060"/>
              <a:gd name="connsiteY2" fmla="*/ 1165259 h 1174474"/>
              <a:gd name="connsiteX3" fmla="*/ 5223510 w 7338060"/>
              <a:gd name="connsiteY3" fmla="*/ 559469 h 1174474"/>
              <a:gd name="connsiteX4" fmla="*/ 7338060 w 7338060"/>
              <a:gd name="connsiteY4" fmla="*/ 685199 h 1174474"/>
              <a:gd name="connsiteX5" fmla="*/ 7338060 w 7338060"/>
              <a:gd name="connsiteY5" fmla="*/ 685199 h 117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8060" h="1174474">
                <a:moveTo>
                  <a:pt x="0" y="685199"/>
                </a:moveTo>
                <a:cubicBezTo>
                  <a:pt x="390525" y="308009"/>
                  <a:pt x="781050" y="-69181"/>
                  <a:pt x="1314450" y="10829"/>
                </a:cubicBezTo>
                <a:cubicBezTo>
                  <a:pt x="1847850" y="90839"/>
                  <a:pt x="2548890" y="1073819"/>
                  <a:pt x="3200400" y="1165259"/>
                </a:cubicBezTo>
                <a:cubicBezTo>
                  <a:pt x="3851910" y="1256699"/>
                  <a:pt x="4533900" y="639479"/>
                  <a:pt x="5223510" y="559469"/>
                </a:cubicBezTo>
                <a:cubicBezTo>
                  <a:pt x="5913120" y="479459"/>
                  <a:pt x="7338060" y="685199"/>
                  <a:pt x="7338060" y="685199"/>
                </a:cubicBezTo>
                <a:lnTo>
                  <a:pt x="7338060" y="685199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9139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987654" y="4488560"/>
            <a:ext cx="73448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971600" y="2580940"/>
            <a:ext cx="0" cy="19442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987654" y="3516452"/>
            <a:ext cx="7344816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rme libre 10"/>
          <p:cNvSpPr/>
          <p:nvPr/>
        </p:nvSpPr>
        <p:spPr>
          <a:xfrm>
            <a:off x="971600" y="2840949"/>
            <a:ext cx="7338060" cy="1174474"/>
          </a:xfrm>
          <a:custGeom>
            <a:avLst/>
            <a:gdLst>
              <a:gd name="connsiteX0" fmla="*/ 0 w 7338060"/>
              <a:gd name="connsiteY0" fmla="*/ 685199 h 1174474"/>
              <a:gd name="connsiteX1" fmla="*/ 1314450 w 7338060"/>
              <a:gd name="connsiteY1" fmla="*/ 10829 h 1174474"/>
              <a:gd name="connsiteX2" fmla="*/ 3200400 w 7338060"/>
              <a:gd name="connsiteY2" fmla="*/ 1165259 h 1174474"/>
              <a:gd name="connsiteX3" fmla="*/ 5223510 w 7338060"/>
              <a:gd name="connsiteY3" fmla="*/ 559469 h 1174474"/>
              <a:gd name="connsiteX4" fmla="*/ 7338060 w 7338060"/>
              <a:gd name="connsiteY4" fmla="*/ 685199 h 1174474"/>
              <a:gd name="connsiteX5" fmla="*/ 7338060 w 7338060"/>
              <a:gd name="connsiteY5" fmla="*/ 685199 h 117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8060" h="1174474">
                <a:moveTo>
                  <a:pt x="0" y="685199"/>
                </a:moveTo>
                <a:cubicBezTo>
                  <a:pt x="390525" y="308009"/>
                  <a:pt x="781050" y="-69181"/>
                  <a:pt x="1314450" y="10829"/>
                </a:cubicBezTo>
                <a:cubicBezTo>
                  <a:pt x="1847850" y="90839"/>
                  <a:pt x="2548890" y="1073819"/>
                  <a:pt x="3200400" y="1165259"/>
                </a:cubicBezTo>
                <a:cubicBezTo>
                  <a:pt x="3851910" y="1256699"/>
                  <a:pt x="4533900" y="639479"/>
                  <a:pt x="5223510" y="559469"/>
                </a:cubicBezTo>
                <a:cubicBezTo>
                  <a:pt x="5913120" y="479459"/>
                  <a:pt x="7338060" y="685199"/>
                  <a:pt x="7338060" y="685199"/>
                </a:cubicBezTo>
                <a:lnTo>
                  <a:pt x="7338060" y="685199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5" name="Connecteur droit 4"/>
          <p:cNvCxnSpPr/>
          <p:nvPr/>
        </p:nvCxnSpPr>
        <p:spPr>
          <a:xfrm>
            <a:off x="1131670" y="3428186"/>
            <a:ext cx="0" cy="1060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336977" y="3264424"/>
            <a:ext cx="0" cy="122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1527910" y="3048400"/>
            <a:ext cx="0" cy="142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1693200" y="2976392"/>
            <a:ext cx="0" cy="1501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1825090" y="2904590"/>
            <a:ext cx="0" cy="157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1977490" y="2906285"/>
            <a:ext cx="0" cy="157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H="1">
            <a:off x="2067774" y="2886068"/>
            <a:ext cx="1106" cy="1602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2137460" y="2886068"/>
            <a:ext cx="2322" cy="1602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H="1">
            <a:off x="2182104" y="2874638"/>
            <a:ext cx="1076" cy="1613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>
            <a:off x="2270116" y="2906285"/>
            <a:ext cx="0" cy="157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2427814" y="2976392"/>
            <a:ext cx="0" cy="1491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>
            <a:off x="2643838" y="3048400"/>
            <a:ext cx="0" cy="1418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2859862" y="3177641"/>
            <a:ext cx="0" cy="1310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3075886" y="3353692"/>
            <a:ext cx="0" cy="113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37" y="4525156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69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37" y="4527882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0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47" y="4532870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1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46" y="4532870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2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22" y="4538292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3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77" y="4548778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4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60" y="4548778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5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516" y="4538292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6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962" y="4548778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7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141" y="4538292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8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77" y="4544766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2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98" y="4544766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3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636" y="4544766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4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637" y="4544766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5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07" y="4544766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6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991" y="4544766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7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722" y="4544766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8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211" y="4538292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9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764" y="4544766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00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07" y="4544766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01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49" y="4538292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02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592" y="4544766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03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022" y="4538292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cxnSp>
        <p:nvCxnSpPr>
          <p:cNvPr id="107" name="Connecteur droit 106"/>
          <p:cNvCxnSpPr/>
          <p:nvPr/>
        </p:nvCxnSpPr>
        <p:spPr>
          <a:xfrm>
            <a:off x="3360470" y="3617588"/>
            <a:ext cx="3448" cy="870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/>
          <p:cNvCxnSpPr/>
          <p:nvPr/>
        </p:nvCxnSpPr>
        <p:spPr>
          <a:xfrm>
            <a:off x="3799414" y="3921126"/>
            <a:ext cx="0" cy="546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/>
          <p:cNvCxnSpPr/>
          <p:nvPr/>
        </p:nvCxnSpPr>
        <p:spPr>
          <a:xfrm>
            <a:off x="4323466" y="4053074"/>
            <a:ext cx="0" cy="420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/>
          <p:cNvCxnSpPr/>
          <p:nvPr/>
        </p:nvCxnSpPr>
        <p:spPr>
          <a:xfrm>
            <a:off x="4931989" y="3932556"/>
            <a:ext cx="0" cy="546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/>
          <p:nvPr/>
        </p:nvCxnSpPr>
        <p:spPr>
          <a:xfrm>
            <a:off x="5392721" y="3721893"/>
            <a:ext cx="0" cy="745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/>
          <p:cNvCxnSpPr/>
          <p:nvPr/>
        </p:nvCxnSpPr>
        <p:spPr>
          <a:xfrm>
            <a:off x="5792375" y="3516452"/>
            <a:ext cx="6074" cy="972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/>
          <p:nvPr/>
        </p:nvCxnSpPr>
        <p:spPr>
          <a:xfrm>
            <a:off x="6083033" y="3428186"/>
            <a:ext cx="0" cy="1060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/>
          <p:nvPr/>
        </p:nvCxnSpPr>
        <p:spPr>
          <a:xfrm>
            <a:off x="6264468" y="3428186"/>
            <a:ext cx="0" cy="104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/>
          <p:nvPr/>
        </p:nvCxnSpPr>
        <p:spPr>
          <a:xfrm>
            <a:off x="6467076" y="3386287"/>
            <a:ext cx="0" cy="1081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/>
          <p:nvPr/>
        </p:nvCxnSpPr>
        <p:spPr>
          <a:xfrm>
            <a:off x="6605806" y="3422471"/>
            <a:ext cx="1" cy="105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/>
          <p:nvPr/>
        </p:nvCxnSpPr>
        <p:spPr>
          <a:xfrm>
            <a:off x="6787241" y="3422471"/>
            <a:ext cx="0" cy="104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/>
          <p:nvPr/>
        </p:nvCxnSpPr>
        <p:spPr>
          <a:xfrm>
            <a:off x="6989849" y="3380572"/>
            <a:ext cx="0" cy="1081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/>
          <p:nvPr/>
        </p:nvCxnSpPr>
        <p:spPr>
          <a:xfrm>
            <a:off x="7341702" y="3417819"/>
            <a:ext cx="0" cy="1055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/>
          <p:nvPr/>
        </p:nvCxnSpPr>
        <p:spPr>
          <a:xfrm>
            <a:off x="7747191" y="3451763"/>
            <a:ext cx="0" cy="1022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ZoneTexte 142"/>
          <p:cNvSpPr txBox="1"/>
          <p:nvPr/>
        </p:nvSpPr>
        <p:spPr>
          <a:xfrm>
            <a:off x="2805902" y="5280648"/>
            <a:ext cx="385233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The </a:t>
            </a:r>
            <a:r>
              <a:rPr lang="fr-CH" dirty="0" smtClean="0"/>
              <a:t>duration of the </a:t>
            </a:r>
            <a:r>
              <a:rPr lang="fr-CH" dirty="0" err="1" smtClean="0"/>
              <a:t>video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changed</a:t>
            </a:r>
            <a:r>
              <a:rPr lang="fr-CH" dirty="0" smtClean="0"/>
              <a:t>.</a:t>
            </a:r>
            <a:endParaRPr lang="fr-CH" dirty="0"/>
          </a:p>
        </p:txBody>
      </p:sp>
      <p:sp>
        <p:nvSpPr>
          <p:cNvPr id="61" name="ZoneTexte 60"/>
          <p:cNvSpPr txBox="1"/>
          <p:nvPr/>
        </p:nvSpPr>
        <p:spPr>
          <a:xfrm>
            <a:off x="3393505" y="1268760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Interpolation </a:t>
            </a:r>
            <a:r>
              <a:rPr lang="fr-CH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factors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90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pic>
        <p:nvPicPr>
          <p:cNvPr id="15" name="ParkourCopsandDonuts_low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7816" y="1124744"/>
            <a:ext cx="7768369" cy="429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848131" y="836712"/>
            <a:ext cx="731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minDistBetweenValues</a:t>
            </a:r>
            <a:r>
              <a:rPr lang="fr-CH" dirty="0" smtClean="0"/>
              <a:t> : 0.25, </a:t>
            </a:r>
            <a:r>
              <a:rPr lang="fr-CH" dirty="0" err="1" smtClean="0"/>
              <a:t>minClusterSize</a:t>
            </a:r>
            <a:r>
              <a:rPr lang="fr-CH" dirty="0" smtClean="0"/>
              <a:t> : 100, Background : 0.5</a:t>
            </a:r>
            <a:endParaRPr lang="fr-CH" dirty="0"/>
          </a:p>
        </p:txBody>
      </p:sp>
      <p:sp>
        <p:nvSpPr>
          <p:cNvPr id="7" name="ZoneTexte 6"/>
          <p:cNvSpPr txBox="1"/>
          <p:nvPr/>
        </p:nvSpPr>
        <p:spPr>
          <a:xfrm>
            <a:off x="784011" y="4666863"/>
            <a:ext cx="743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minDistBetweenValues</a:t>
            </a:r>
            <a:r>
              <a:rPr lang="fr-CH" dirty="0" smtClean="0"/>
              <a:t> : 1.75, </a:t>
            </a:r>
            <a:r>
              <a:rPr lang="fr-CH" dirty="0" err="1" smtClean="0"/>
              <a:t>minClusterSize</a:t>
            </a:r>
            <a:r>
              <a:rPr lang="fr-CH" dirty="0" smtClean="0"/>
              <a:t> : 100, Background : 0.75</a:t>
            </a:r>
            <a:endParaRPr lang="fr-CH" dirty="0"/>
          </a:p>
        </p:txBody>
      </p:sp>
      <p:pic>
        <p:nvPicPr>
          <p:cNvPr id="1026" name="Picture 2" descr="C:\Users\Loic\Pictures\graphParkou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80" y="1206044"/>
            <a:ext cx="7612063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oic\Pictures\graphParkour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81" y="2851964"/>
            <a:ext cx="7612063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oic\Pictures\graphParkour3_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30" y="5036195"/>
            <a:ext cx="7577113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en angle 11"/>
          <p:cNvCxnSpPr>
            <a:stCxn id="1026" idx="1"/>
            <a:endCxn id="1027" idx="1"/>
          </p:cNvCxnSpPr>
          <p:nvPr/>
        </p:nvCxnSpPr>
        <p:spPr>
          <a:xfrm rot="10800000" flipH="1" flipV="1">
            <a:off x="813179" y="2034719"/>
            <a:ext cx="1" cy="1645920"/>
          </a:xfrm>
          <a:prstGeom prst="bentConnector3">
            <a:avLst>
              <a:gd name="adj1" fmla="val -2286000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07504" y="266729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4x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2980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pic>
        <p:nvPicPr>
          <p:cNvPr id="3" name="ParkourDonuts_remap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547" y="1197908"/>
            <a:ext cx="6934906" cy="38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pic>
        <p:nvPicPr>
          <p:cNvPr id="3" name="snow3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3630" y="1268760"/>
            <a:ext cx="6656740" cy="374441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916737" y="836712"/>
            <a:ext cx="731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minDistBetweenValues</a:t>
            </a:r>
            <a:r>
              <a:rPr lang="fr-CH" dirty="0" smtClean="0"/>
              <a:t> : 0.5, </a:t>
            </a:r>
            <a:r>
              <a:rPr lang="fr-CH" dirty="0" err="1" smtClean="0"/>
              <a:t>minClusterSize</a:t>
            </a:r>
            <a:r>
              <a:rPr lang="fr-CH" dirty="0" smtClean="0"/>
              <a:t> : 10, Background : 0.5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4693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Optical flow</a:t>
            </a:r>
            <a:endParaRPr lang="fr-CH" dirty="0"/>
          </a:p>
        </p:txBody>
      </p:sp>
      <p:pic>
        <p:nvPicPr>
          <p:cNvPr id="2050" name="Picture 2" descr="C:\Users\Loic\Desktop\adm2\snow1_Frames\redcolored\img11_fl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598396"/>
            <a:ext cx="3567719" cy="200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740795" y="2573299"/>
            <a:ext cx="7773744" cy="1993531"/>
            <a:chOff x="467544" y="980728"/>
            <a:chExt cx="7773744" cy="1993531"/>
          </a:xfrm>
        </p:grpSpPr>
        <p:pic>
          <p:nvPicPr>
            <p:cNvPr id="2053" name="Picture 5" descr="C:\Users\Loic\Desktop\adm2\snow1_Frames\img1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980728"/>
              <a:ext cx="3544055" cy="199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Users\Loic\Desktop\adm2\snow1_Frames\img1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991293"/>
              <a:ext cx="3525272" cy="1982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ZoneTexte 11"/>
          <p:cNvSpPr txBox="1"/>
          <p:nvPr/>
        </p:nvSpPr>
        <p:spPr>
          <a:xfrm>
            <a:off x="740795" y="456537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Frame 1</a:t>
            </a:r>
            <a:endParaRPr lang="fr-CH" dirty="0"/>
          </a:p>
        </p:txBody>
      </p:sp>
      <p:sp>
        <p:nvSpPr>
          <p:cNvPr id="13" name="ZoneTexte 12"/>
          <p:cNvSpPr txBox="1"/>
          <p:nvPr/>
        </p:nvSpPr>
        <p:spPr>
          <a:xfrm>
            <a:off x="7470663" y="455051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Frame 2</a:t>
            </a:r>
            <a:endParaRPr lang="fr-CH" dirty="0"/>
          </a:p>
        </p:txBody>
      </p:sp>
      <p:sp>
        <p:nvSpPr>
          <p:cNvPr id="14" name="ZoneTexte 13"/>
          <p:cNvSpPr txBox="1"/>
          <p:nvPr/>
        </p:nvSpPr>
        <p:spPr>
          <a:xfrm>
            <a:off x="4284850" y="422906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Flow</a:t>
            </a:r>
            <a:endParaRPr lang="fr-CH" dirty="0"/>
          </a:p>
        </p:txBody>
      </p:sp>
      <p:sp>
        <p:nvSpPr>
          <p:cNvPr id="15" name="Flèche droite 14"/>
          <p:cNvSpPr/>
          <p:nvPr/>
        </p:nvSpPr>
        <p:spPr>
          <a:xfrm>
            <a:off x="4348571" y="3428299"/>
            <a:ext cx="558192" cy="29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/>
              <p:cNvSpPr txBox="1"/>
              <p:nvPr/>
            </p:nvSpPr>
            <p:spPr>
              <a:xfrm>
                <a:off x="3172418" y="1340768"/>
                <a:ext cx="27991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fr-CH" dirty="0" err="1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Forward</a:t>
                </a:r>
                <a:r>
                  <a:rPr lang="fr-CH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fr-CH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CH" i="1">
                        <a:solidFill>
                          <a:schemeClr val="bg1"/>
                        </a:solidFill>
                        <a:latin typeface="Cambria Math"/>
                      </a:rPr>
                      <m:t>𝒇</m:t>
                    </m:r>
                    <m:r>
                      <a:rPr lang="fr-CH" i="1" baseline="-25000">
                        <a:solidFill>
                          <a:schemeClr val="bg1"/>
                        </a:solidFill>
                        <a:latin typeface="Cambria Math"/>
                      </a:rPr>
                      <m:t>𝟐</m:t>
                    </m:r>
                    <m:r>
                      <a:rPr lang="fr-CH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r>
                      <a:rPr lang="fr-CH" i="1">
                        <a:solidFill>
                          <a:schemeClr val="bg1"/>
                        </a:solidFill>
                        <a:latin typeface="Cambria Math"/>
                      </a:rPr>
                      <m:t>𝒇</m:t>
                    </m:r>
                    <m:r>
                      <a:rPr lang="fr-CH" i="1" baseline="-25000">
                        <a:solidFill>
                          <a:schemeClr val="bg1"/>
                        </a:solidFill>
                        <a:latin typeface="Cambria Math"/>
                      </a:rPr>
                      <m:t>𝟏</m:t>
                    </m:r>
                    <m:r>
                      <a:rPr lang="fr-CH" i="1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r>
                      <a:rPr lang="fr-CH" i="1">
                        <a:solidFill>
                          <a:schemeClr val="bg1"/>
                        </a:solidFill>
                        <a:latin typeface="Cambria Math"/>
                      </a:rPr>
                      <m:t>𝑭</m:t>
                    </m:r>
                    <m:r>
                      <a:rPr lang="fr-CH" i="1" baseline="-25000">
                        <a:solidFill>
                          <a:schemeClr val="bg1"/>
                        </a:solidFill>
                        <a:latin typeface="Cambria Math"/>
                      </a:rPr>
                      <m:t>𝟏𝟐</m:t>
                    </m:r>
                  </m:oMath>
                </a14:m>
                <a:endParaRPr lang="fr-CH" baseline="-25000" dirty="0">
                  <a:solidFill>
                    <a:schemeClr val="bg1"/>
                  </a:solidFill>
                </a:endParaRPr>
              </a:p>
              <a:p>
                <a:endParaRPr lang="fr-CH" dirty="0"/>
              </a:p>
            </p:txBody>
          </p:sp>
        </mc:Choice>
        <mc:Fallback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418" y="1340768"/>
                <a:ext cx="2799164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1739" t="-566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36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pic>
        <p:nvPicPr>
          <p:cNvPr id="5" name="snow3_remap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0992" y="1219756"/>
            <a:ext cx="6677288" cy="375597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16737" y="836712"/>
            <a:ext cx="731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minDistBetweenValues</a:t>
            </a:r>
            <a:r>
              <a:rPr lang="fr-CH" dirty="0" smtClean="0"/>
              <a:t> : 0.5, </a:t>
            </a:r>
            <a:r>
              <a:rPr lang="fr-CH" dirty="0" err="1" smtClean="0"/>
              <a:t>minClusterSize</a:t>
            </a:r>
            <a:r>
              <a:rPr lang="fr-CH" dirty="0" smtClean="0"/>
              <a:t> : 10, Background : 0.5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25062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77037" y="836712"/>
            <a:ext cx="6989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minDistBetweenValues</a:t>
            </a:r>
            <a:r>
              <a:rPr lang="fr-CH" dirty="0" smtClean="0"/>
              <a:t> : 1, </a:t>
            </a:r>
            <a:r>
              <a:rPr lang="fr-CH" dirty="0" err="1" smtClean="0"/>
              <a:t>minClusterSize</a:t>
            </a:r>
            <a:r>
              <a:rPr lang="fr-CH" dirty="0" smtClean="0"/>
              <a:t> : 100, Background : 0.1</a:t>
            </a:r>
            <a:endParaRPr lang="fr-CH" dirty="0"/>
          </a:p>
        </p:txBody>
      </p:sp>
      <p:pic>
        <p:nvPicPr>
          <p:cNvPr id="3" name="snow7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0992" y="1206044"/>
            <a:ext cx="6649378" cy="37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9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77037" y="836712"/>
            <a:ext cx="6989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minDistBetweenValues</a:t>
            </a:r>
            <a:r>
              <a:rPr lang="fr-CH" dirty="0" smtClean="0"/>
              <a:t> : 1, </a:t>
            </a:r>
            <a:r>
              <a:rPr lang="fr-CH" dirty="0" err="1" smtClean="0"/>
              <a:t>minClusterSize</a:t>
            </a:r>
            <a:r>
              <a:rPr lang="fr-CH" dirty="0" smtClean="0"/>
              <a:t> : 100, Background : 0.1</a:t>
            </a:r>
            <a:endParaRPr lang="fr-CH" dirty="0"/>
          </a:p>
        </p:txBody>
      </p:sp>
      <p:pic>
        <p:nvPicPr>
          <p:cNvPr id="5" name="snow7_remap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0992" y="1145574"/>
            <a:ext cx="6649378" cy="37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0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80857" y="836712"/>
            <a:ext cx="7182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minDistBetweenValues</a:t>
            </a:r>
            <a:r>
              <a:rPr lang="fr-CH" dirty="0" smtClean="0"/>
              <a:t> : 0.5, </a:t>
            </a:r>
            <a:r>
              <a:rPr lang="fr-CH" dirty="0" err="1" smtClean="0"/>
              <a:t>minClusterSize</a:t>
            </a:r>
            <a:r>
              <a:rPr lang="fr-CH" dirty="0" smtClean="0"/>
              <a:t> : 10, Background : 0.5</a:t>
            </a:r>
            <a:endParaRPr lang="fr-CH" dirty="0"/>
          </a:p>
        </p:txBody>
      </p:sp>
      <p:pic>
        <p:nvPicPr>
          <p:cNvPr id="3" name="RevelstokeP2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0992" y="1245516"/>
            <a:ext cx="6649378" cy="37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9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80857" y="836712"/>
            <a:ext cx="7182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minDistBetweenValues</a:t>
            </a:r>
            <a:r>
              <a:rPr lang="fr-CH" dirty="0" smtClean="0"/>
              <a:t> : 0.5, </a:t>
            </a:r>
            <a:r>
              <a:rPr lang="fr-CH" dirty="0" err="1" smtClean="0"/>
              <a:t>minClusterSize</a:t>
            </a:r>
            <a:r>
              <a:rPr lang="fr-CH" dirty="0" smtClean="0"/>
              <a:t> : 10, Background : 0.5</a:t>
            </a:r>
            <a:endParaRPr lang="fr-CH" dirty="0"/>
          </a:p>
        </p:txBody>
      </p:sp>
      <p:pic>
        <p:nvPicPr>
          <p:cNvPr id="5" name="revelstoke_remap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0992" y="1245517"/>
            <a:ext cx="6649378" cy="37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7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80857" y="836712"/>
            <a:ext cx="7182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minDistBetweenValues</a:t>
            </a:r>
            <a:r>
              <a:rPr lang="fr-CH" dirty="0" smtClean="0"/>
              <a:t> : 0.5, </a:t>
            </a:r>
            <a:r>
              <a:rPr lang="fr-CH" dirty="0" err="1" smtClean="0"/>
              <a:t>minClusterSize</a:t>
            </a:r>
            <a:r>
              <a:rPr lang="fr-CH" dirty="0" smtClean="0"/>
              <a:t> : 10, Background : 0.5</a:t>
            </a:r>
            <a:endParaRPr lang="fr-CH" dirty="0"/>
          </a:p>
        </p:txBody>
      </p:sp>
      <p:pic>
        <p:nvPicPr>
          <p:cNvPr id="7" name="snow8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4430" y="1238042"/>
            <a:ext cx="6645940" cy="373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9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80857" y="836712"/>
            <a:ext cx="7182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minDistBetweenValues</a:t>
            </a:r>
            <a:r>
              <a:rPr lang="fr-CH" dirty="0" smtClean="0"/>
              <a:t> : 0.5, </a:t>
            </a:r>
            <a:r>
              <a:rPr lang="fr-CH" dirty="0" err="1" smtClean="0"/>
              <a:t>minClusterSize</a:t>
            </a:r>
            <a:r>
              <a:rPr lang="fr-CH" dirty="0" smtClean="0"/>
              <a:t> : 10, Background : 0.5</a:t>
            </a:r>
            <a:endParaRPr lang="fr-CH" dirty="0"/>
          </a:p>
        </p:txBody>
      </p:sp>
      <p:pic>
        <p:nvPicPr>
          <p:cNvPr id="3" name="snow8_remap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0992" y="1252363"/>
            <a:ext cx="6649378" cy="37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1205626" y="1196752"/>
            <a:ext cx="67327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/>
              <a:t>Conclusion :</a:t>
            </a:r>
          </a:p>
          <a:p>
            <a:endParaRPr lang="fr-CH" dirty="0" smtClean="0"/>
          </a:p>
          <a:p>
            <a:r>
              <a:rPr lang="fr-CH" dirty="0" smtClean="0"/>
              <a:t>Good </a:t>
            </a:r>
            <a:r>
              <a:rPr lang="fr-CH" dirty="0" err="1" smtClean="0"/>
              <a:t>result</a:t>
            </a:r>
            <a:r>
              <a:rPr lang="fr-CH" dirty="0" smtClean="0"/>
              <a:t> if the </a:t>
            </a:r>
            <a:r>
              <a:rPr lang="fr-CH" dirty="0" err="1" smtClean="0"/>
              <a:t>video</a:t>
            </a:r>
            <a:endParaRPr lang="fr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	</a:t>
            </a:r>
            <a:r>
              <a:rPr lang="fr-CH" dirty="0" err="1" smtClean="0"/>
              <a:t>is</a:t>
            </a:r>
            <a:r>
              <a:rPr lang="fr-CH" dirty="0" smtClean="0"/>
              <a:t> in not </a:t>
            </a:r>
            <a:r>
              <a:rPr lang="fr-CH" dirty="0" err="1" smtClean="0"/>
              <a:t>too</a:t>
            </a:r>
            <a:r>
              <a:rPr lang="fr-CH" dirty="0" smtClean="0"/>
              <a:t> long (</a:t>
            </a:r>
            <a:r>
              <a:rPr lang="fr-CH" dirty="0" err="1" smtClean="0"/>
              <a:t>typically</a:t>
            </a:r>
            <a:r>
              <a:rPr lang="fr-CH" dirty="0" smtClean="0"/>
              <a:t> &lt; 10sec)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	</a:t>
            </a:r>
            <a:r>
              <a:rPr lang="fr-CH" dirty="0" err="1" smtClean="0"/>
              <a:t>optical</a:t>
            </a:r>
            <a:r>
              <a:rPr lang="fr-CH" dirty="0" smtClean="0"/>
              <a:t> flow of good </a:t>
            </a:r>
            <a:r>
              <a:rPr lang="fr-CH" dirty="0" err="1" smtClean="0"/>
              <a:t>quality</a:t>
            </a:r>
            <a:endParaRPr lang="fr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/>
              <a:t>	</a:t>
            </a:r>
            <a:r>
              <a:rPr lang="fr-CH" dirty="0" err="1" smtClean="0"/>
              <a:t>scene</a:t>
            </a:r>
            <a:r>
              <a:rPr lang="fr-CH" dirty="0" smtClean="0"/>
              <a:t> </a:t>
            </a:r>
            <a:r>
              <a:rPr lang="fr-CH" dirty="0" err="1" smtClean="0"/>
              <a:t>remains</a:t>
            </a:r>
            <a:r>
              <a:rPr lang="fr-CH" dirty="0"/>
              <a:t> </a:t>
            </a:r>
            <a:r>
              <a:rPr lang="fr-CH" dirty="0" smtClean="0"/>
              <a:t>the </a:t>
            </a:r>
            <a:r>
              <a:rPr lang="fr-CH" dirty="0" err="1" smtClean="0"/>
              <a:t>same</a:t>
            </a:r>
            <a:endParaRPr lang="fr-CH" dirty="0"/>
          </a:p>
          <a:p>
            <a:endParaRPr lang="fr-CH" dirty="0"/>
          </a:p>
          <a:p>
            <a:r>
              <a:rPr lang="fr-CH" dirty="0" smtClean="0"/>
              <a:t>Future </a:t>
            </a:r>
            <a:r>
              <a:rPr lang="fr-CH" dirty="0" err="1" smtClean="0"/>
              <a:t>work</a:t>
            </a:r>
            <a:r>
              <a:rPr lang="fr-CH" dirty="0" smtClean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	</a:t>
            </a:r>
            <a:r>
              <a:rPr lang="fr-CH" dirty="0" smtClean="0"/>
              <a:t>Extensible </a:t>
            </a:r>
            <a:r>
              <a:rPr lang="fr-CH" dirty="0" err="1" smtClean="0"/>
              <a:t>search</a:t>
            </a:r>
            <a:r>
              <a:rPr lang="fr-CH" dirty="0" smtClean="0"/>
              <a:t> of the optimal </a:t>
            </a:r>
            <a:r>
              <a:rPr lang="fr-CH" dirty="0" err="1" smtClean="0"/>
              <a:t>parameters</a:t>
            </a:r>
            <a:r>
              <a:rPr lang="fr-CH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/>
              <a:t>	More </a:t>
            </a:r>
            <a:r>
              <a:rPr lang="fr-CH" dirty="0"/>
              <a:t>investigation on the </a:t>
            </a:r>
            <a:r>
              <a:rPr lang="fr-CH" dirty="0" err="1" smtClean="0"/>
              <a:t>meaning</a:t>
            </a:r>
            <a:r>
              <a:rPr lang="fr-CH" dirty="0" smtClean="0"/>
              <a:t> of the </a:t>
            </a:r>
            <a:r>
              <a:rPr lang="fr-CH" dirty="0" err="1" smtClean="0"/>
              <a:t>parameters</a:t>
            </a:r>
            <a:r>
              <a:rPr lang="fr-CH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	</a:t>
            </a:r>
            <a:r>
              <a:rPr lang="fr-CH" dirty="0" err="1" smtClean="0"/>
              <a:t>Automatically</a:t>
            </a:r>
            <a:r>
              <a:rPr lang="fr-CH" dirty="0" smtClean="0"/>
              <a:t> </a:t>
            </a:r>
            <a:r>
              <a:rPr lang="fr-CH" dirty="0" err="1" smtClean="0"/>
              <a:t>cut</a:t>
            </a:r>
            <a:r>
              <a:rPr lang="fr-CH" dirty="0" smtClean="0"/>
              <a:t> long </a:t>
            </a:r>
            <a:r>
              <a:rPr lang="fr-CH" dirty="0" err="1" smtClean="0"/>
              <a:t>scenes</a:t>
            </a:r>
            <a:r>
              <a:rPr lang="fr-CH" dirty="0" smtClean="0"/>
              <a:t> in short </a:t>
            </a:r>
            <a:r>
              <a:rPr lang="fr-CH" dirty="0" err="1" smtClean="0"/>
              <a:t>sequences</a:t>
            </a:r>
            <a:r>
              <a:rPr lang="fr-CH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	</a:t>
            </a:r>
            <a:r>
              <a:rPr lang="fr-CH" dirty="0" smtClean="0"/>
              <a:t>(</a:t>
            </a:r>
            <a:r>
              <a:rPr lang="fr-CH" dirty="0" err="1" smtClean="0"/>
              <a:t>Hire</a:t>
            </a:r>
            <a:r>
              <a:rPr lang="fr-CH" dirty="0" smtClean="0"/>
              <a:t> people to </a:t>
            </a:r>
            <a:r>
              <a:rPr lang="fr-CH" dirty="0" err="1" smtClean="0"/>
              <a:t>work</a:t>
            </a:r>
            <a:r>
              <a:rPr lang="fr-CH" dirty="0" smtClean="0"/>
              <a:t> </a:t>
            </a:r>
            <a:r>
              <a:rPr lang="fr-CH" dirty="0" err="1" smtClean="0"/>
              <a:t>with</a:t>
            </a:r>
            <a:r>
              <a:rPr lang="fr-CH" dirty="0" smtClean="0"/>
              <a:t> me.)</a:t>
            </a:r>
          </a:p>
          <a:p>
            <a:r>
              <a:rPr lang="fr-CH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4693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Software</a:t>
            </a:r>
            <a:endParaRPr lang="fr-CH" dirty="0"/>
          </a:p>
        </p:txBody>
      </p:sp>
      <p:pic>
        <p:nvPicPr>
          <p:cNvPr id="6" name="Image 5" descr="ASMV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6" y="1196752"/>
            <a:ext cx="3651052" cy="3429000"/>
          </a:xfrm>
          <a:prstGeom prst="rect">
            <a:avLst/>
          </a:prstGeom>
        </p:spPr>
      </p:pic>
      <p:pic>
        <p:nvPicPr>
          <p:cNvPr id="7" name="Image 6" descr="Compute Optical Fl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128" y="1196752"/>
            <a:ext cx="430064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0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Software</a:t>
            </a:r>
            <a:endParaRPr lang="fr-CH" dirty="0"/>
          </a:p>
        </p:txBody>
      </p:sp>
      <p:pic>
        <p:nvPicPr>
          <p:cNvPr id="3" name="Image 2" descr="SceneMotio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0" y="1197967"/>
            <a:ext cx="3810532" cy="4553586"/>
          </a:xfrm>
          <a:prstGeom prst="rect">
            <a:avLst/>
          </a:prstGeom>
        </p:spPr>
      </p:pic>
      <p:pic>
        <p:nvPicPr>
          <p:cNvPr id="4" name="Image 3" descr="Interpolate Fram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060848"/>
            <a:ext cx="3962953" cy="22958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9460" y="1844824"/>
            <a:ext cx="3810532" cy="15121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6253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Optical flow</a:t>
            </a:r>
            <a:endParaRPr lang="fr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3003" y="4583450"/>
            <a:ext cx="3567719" cy="200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990" y="2558353"/>
            <a:ext cx="3544055" cy="199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8462" y="2568918"/>
            <a:ext cx="3525272" cy="198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69990" y="4550427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Frame </a:t>
            </a:r>
            <a:r>
              <a:rPr lang="fr-CH" b="1" dirty="0" smtClean="0"/>
              <a:t>2</a:t>
            </a:r>
            <a:endParaRPr lang="fr-CH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7499858" y="4535569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Frame </a:t>
            </a:r>
            <a:r>
              <a:rPr lang="fr-CH" b="1" dirty="0" smtClean="0"/>
              <a:t>1</a:t>
            </a:r>
            <a:endParaRPr lang="fr-CH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4314045" y="421411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Flow</a:t>
            </a:r>
            <a:endParaRPr lang="fr-CH" dirty="0"/>
          </a:p>
        </p:txBody>
      </p:sp>
      <p:sp>
        <p:nvSpPr>
          <p:cNvPr id="15" name="Flèche droite 14"/>
          <p:cNvSpPr/>
          <p:nvPr/>
        </p:nvSpPr>
        <p:spPr>
          <a:xfrm>
            <a:off x="4377766" y="3413353"/>
            <a:ext cx="558192" cy="29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3179920" y="1340768"/>
                <a:ext cx="29402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fr-CH" dirty="0" err="1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Backward</a:t>
                </a:r>
                <a:r>
                  <a:rPr lang="fr-CH" dirty="0" smtClean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fr-CH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CH" i="1">
                        <a:solidFill>
                          <a:schemeClr val="bg1"/>
                        </a:solidFill>
                        <a:latin typeface="Cambria Math"/>
                      </a:rPr>
                      <m:t>𝒇</m:t>
                    </m:r>
                    <m:r>
                      <a:rPr lang="fr-CH" b="0" i="1" baseline="-25000" smtClean="0">
                        <a:solidFill>
                          <a:schemeClr val="bg1"/>
                        </a:solidFill>
                        <a:latin typeface="Cambria Math"/>
                      </a:rPr>
                      <m:t>1</m:t>
                    </m:r>
                    <m:r>
                      <a:rPr lang="fr-CH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r>
                      <a:rPr lang="fr-CH" i="1">
                        <a:solidFill>
                          <a:schemeClr val="bg1"/>
                        </a:solidFill>
                        <a:latin typeface="Cambria Math"/>
                      </a:rPr>
                      <m:t>𝒇</m:t>
                    </m:r>
                    <m:r>
                      <a:rPr lang="fr-CH" b="0" i="1" baseline="-25000" smtClean="0">
                        <a:solidFill>
                          <a:schemeClr val="bg1"/>
                        </a:solidFill>
                        <a:latin typeface="Cambria Math"/>
                      </a:rPr>
                      <m:t>2</m:t>
                    </m:r>
                    <m:r>
                      <a:rPr lang="fr-CH" i="1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r>
                      <a:rPr lang="fr-CH" i="1">
                        <a:solidFill>
                          <a:schemeClr val="bg1"/>
                        </a:solidFill>
                        <a:latin typeface="Cambria Math"/>
                      </a:rPr>
                      <m:t>𝑭</m:t>
                    </m:r>
                    <m:r>
                      <a:rPr lang="fr-CH" b="0" i="1" baseline="-25000" smtClean="0">
                        <a:solidFill>
                          <a:schemeClr val="bg1"/>
                        </a:solidFill>
                        <a:latin typeface="Cambria Math"/>
                      </a:rPr>
                      <m:t>21</m:t>
                    </m:r>
                  </m:oMath>
                </a14:m>
                <a:endParaRPr lang="fr-CH" baseline="-25000" dirty="0">
                  <a:solidFill>
                    <a:schemeClr val="bg1"/>
                  </a:solidFill>
                </a:endParaRPr>
              </a:p>
              <a:p>
                <a:endParaRPr lang="fr-CH" dirty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920" y="1340768"/>
                <a:ext cx="2940228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1867" t="-566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80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1530" y="1988840"/>
            <a:ext cx="7520940" cy="548640"/>
          </a:xfrm>
        </p:spPr>
        <p:txBody>
          <a:bodyPr/>
          <a:lstStyle/>
          <a:p>
            <a:pPr algn="r"/>
            <a:r>
              <a:rPr lang="fr-CH" sz="2000" dirty="0" smtClean="0"/>
              <a:t>Questions ?</a:t>
            </a:r>
            <a:endParaRPr lang="fr-CH" sz="2000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811530" y="1196752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dirty="0" err="1" smtClean="0"/>
              <a:t>Thank</a:t>
            </a:r>
            <a:r>
              <a:rPr lang="fr-CH" dirty="0" smtClean="0"/>
              <a:t> </a:t>
            </a:r>
            <a:r>
              <a:rPr lang="fr-CH" dirty="0" err="1" smtClean="0"/>
              <a:t>you</a:t>
            </a:r>
            <a:r>
              <a:rPr lang="fr-CH" dirty="0" smtClean="0"/>
              <a:t> !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24477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Optical flow</a:t>
            </a:r>
            <a:endParaRPr lang="fr-CH" dirty="0"/>
          </a:p>
        </p:txBody>
      </p:sp>
      <p:sp>
        <p:nvSpPr>
          <p:cNvPr id="7" name="ZoneTexte 6"/>
          <p:cNvSpPr txBox="1"/>
          <p:nvPr/>
        </p:nvSpPr>
        <p:spPr>
          <a:xfrm>
            <a:off x="3168638" y="1340768"/>
            <a:ext cx="3130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/>
              <a:buChar char="à"/>
            </a:pPr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Multi-frames </a:t>
            </a:r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(or 2</a:t>
            </a:r>
            <a:r>
              <a:rPr lang="fr-CH" baseline="30000" dirty="0" smtClean="0">
                <a:solidFill>
                  <a:schemeClr val="bg1"/>
                </a:solidFill>
                <a:sym typeface="Wingdings" panose="05000000000000000000" pitchFamily="2" charset="2"/>
              </a:rPr>
              <a:t>nd</a:t>
            </a:r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CH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order</a:t>
            </a:r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3076" name="Picture 4" descr="C:\Users\Loic\Pictures\runnerf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05" y="5062319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Loic\Pictures\runne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23" y="5034906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Loic\Pictures\runnerfl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277" y="3715337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Loic\Pictures\runne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383" y="5034907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Loic\Pictures\runnerfl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344" y="3715337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:\Users\Loic\Pictures\runnerfl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04" y="2372869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en arc 11"/>
          <p:cNvCxnSpPr>
            <a:stCxn id="3077" idx="0"/>
            <a:endCxn id="3078" idx="1"/>
          </p:cNvCxnSpPr>
          <p:nvPr/>
        </p:nvCxnSpPr>
        <p:spPr>
          <a:xfrm rot="5400000" flipH="1" flipV="1">
            <a:off x="1840353" y="4459983"/>
            <a:ext cx="705206" cy="44464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rc 15"/>
          <p:cNvCxnSpPr>
            <a:stCxn id="3077" idx="0"/>
            <a:endCxn id="18" idx="1"/>
          </p:cNvCxnSpPr>
          <p:nvPr/>
        </p:nvCxnSpPr>
        <p:spPr>
          <a:xfrm rot="5400000" flipH="1" flipV="1">
            <a:off x="1818033" y="3139835"/>
            <a:ext cx="2047674" cy="1742468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en arc 19"/>
          <p:cNvCxnSpPr>
            <a:stCxn id="3076" idx="0"/>
            <a:endCxn id="3078" idx="3"/>
          </p:cNvCxnSpPr>
          <p:nvPr/>
        </p:nvCxnSpPr>
        <p:spPr>
          <a:xfrm rot="16200000" flipV="1">
            <a:off x="3876601" y="4440002"/>
            <a:ext cx="732619" cy="51201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3076" idx="0"/>
            <a:endCxn id="17" idx="1"/>
          </p:cNvCxnSpPr>
          <p:nvPr/>
        </p:nvCxnSpPr>
        <p:spPr>
          <a:xfrm rot="5400000" flipH="1" flipV="1">
            <a:off x="4367822" y="4460797"/>
            <a:ext cx="732619" cy="47042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en arc 23"/>
          <p:cNvCxnSpPr>
            <a:stCxn id="3079" idx="0"/>
            <a:endCxn id="17" idx="3"/>
          </p:cNvCxnSpPr>
          <p:nvPr/>
        </p:nvCxnSpPr>
        <p:spPr>
          <a:xfrm rot="16200000" flipV="1">
            <a:off x="6423480" y="4447190"/>
            <a:ext cx="705207" cy="47022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rc 25"/>
          <p:cNvCxnSpPr>
            <a:stCxn id="3079" idx="0"/>
            <a:endCxn id="18" idx="3"/>
          </p:cNvCxnSpPr>
          <p:nvPr/>
        </p:nvCxnSpPr>
        <p:spPr>
          <a:xfrm rot="16200000" flipV="1">
            <a:off x="5124126" y="3147836"/>
            <a:ext cx="2047675" cy="172646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756448" y="589429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f1</a:t>
            </a:r>
            <a:endParaRPr lang="fr-CH" dirty="0"/>
          </a:p>
        </p:txBody>
      </p:sp>
      <p:sp>
        <p:nvSpPr>
          <p:cNvPr id="34" name="ZoneTexte 33"/>
          <p:cNvSpPr txBox="1"/>
          <p:nvPr/>
        </p:nvSpPr>
        <p:spPr>
          <a:xfrm>
            <a:off x="5263078" y="590278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f2</a:t>
            </a:r>
            <a:endParaRPr lang="fr-CH" dirty="0"/>
          </a:p>
        </p:txBody>
      </p:sp>
      <p:sp>
        <p:nvSpPr>
          <p:cNvPr id="35" name="ZoneTexte 34"/>
          <p:cNvSpPr txBox="1"/>
          <p:nvPr/>
        </p:nvSpPr>
        <p:spPr>
          <a:xfrm>
            <a:off x="7797008" y="5860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f3</a:t>
            </a:r>
            <a:endParaRPr lang="fr-CH" dirty="0"/>
          </a:p>
        </p:txBody>
      </p:sp>
      <p:cxnSp>
        <p:nvCxnSpPr>
          <p:cNvPr id="31" name="Connecteur en arc 30"/>
          <p:cNvCxnSpPr>
            <a:stCxn id="3078" idx="0"/>
            <a:endCxn id="18" idx="1"/>
          </p:cNvCxnSpPr>
          <p:nvPr/>
        </p:nvCxnSpPr>
        <p:spPr>
          <a:xfrm rot="5400000" flipH="1" flipV="1">
            <a:off x="3093045" y="3095278"/>
            <a:ext cx="728105" cy="51201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en arc 32"/>
          <p:cNvCxnSpPr>
            <a:stCxn id="17" idx="0"/>
            <a:endCxn id="18" idx="3"/>
          </p:cNvCxnSpPr>
          <p:nvPr/>
        </p:nvCxnSpPr>
        <p:spPr>
          <a:xfrm rot="16200000" flipV="1">
            <a:off x="5155891" y="3116071"/>
            <a:ext cx="728105" cy="470428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3003127" y="494406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F12</a:t>
            </a:r>
            <a:endParaRPr lang="fr-CH" dirty="0"/>
          </a:p>
        </p:txBody>
      </p:sp>
      <p:sp>
        <p:nvSpPr>
          <p:cNvPr id="43" name="ZoneTexte 42"/>
          <p:cNvSpPr txBox="1"/>
          <p:nvPr/>
        </p:nvSpPr>
        <p:spPr>
          <a:xfrm>
            <a:off x="5528173" y="494406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F23</a:t>
            </a:r>
            <a:endParaRPr lang="fr-CH" dirty="0"/>
          </a:p>
        </p:txBody>
      </p:sp>
      <p:sp>
        <p:nvSpPr>
          <p:cNvPr id="44" name="ZoneTexte 43"/>
          <p:cNvSpPr txBox="1"/>
          <p:nvPr/>
        </p:nvSpPr>
        <p:spPr>
          <a:xfrm>
            <a:off x="4280161" y="360159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F13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2592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1 </a:t>
            </a:r>
            <a:r>
              <a:rPr lang="fr-CH" dirty="0" err="1" smtClean="0"/>
              <a:t>method</a:t>
            </a:r>
            <a:r>
              <a:rPr lang="fr-CH" dirty="0" smtClean="0"/>
              <a:t> </a:t>
            </a:r>
            <a:r>
              <a:rPr lang="fr-CH" dirty="0" err="1" smtClean="0"/>
              <a:t>tried</a:t>
            </a:r>
            <a:r>
              <a:rPr lang="fr-CH" dirty="0" smtClean="0"/>
              <a:t>, 2 </a:t>
            </a:r>
            <a:r>
              <a:rPr lang="fr-CH" dirty="0" err="1" smtClean="0"/>
              <a:t>others</a:t>
            </a:r>
            <a:r>
              <a:rPr lang="fr-CH" dirty="0" smtClean="0"/>
              <a:t> </a:t>
            </a:r>
            <a:r>
              <a:rPr lang="fr-CH" dirty="0" err="1" smtClean="0"/>
              <a:t>implemented</a:t>
            </a:r>
            <a:r>
              <a:rPr lang="fr-CH" dirty="0" smtClean="0"/>
              <a:t> :</a:t>
            </a:r>
          </a:p>
          <a:p>
            <a:endParaRPr lang="fr-CH" dirty="0" smtClean="0"/>
          </a:p>
          <a:p>
            <a:pPr>
              <a:buFont typeface="+mj-lt"/>
              <a:buAutoNum type="arabicPeriod"/>
            </a:pPr>
            <a:r>
              <a:rPr lang="fr-CH" dirty="0" smtClean="0"/>
              <a:t>Ce Liu	(CPU</a:t>
            </a:r>
            <a:r>
              <a:rPr lang="fr-CH" dirty="0" smtClean="0"/>
              <a:t>)</a:t>
            </a:r>
          </a:p>
          <a:p>
            <a:pPr>
              <a:buFont typeface="+mj-lt"/>
              <a:buAutoNum type="arabicPeriod"/>
            </a:pPr>
            <a:endParaRPr lang="fr-CH" dirty="0" smtClean="0"/>
          </a:p>
          <a:p>
            <a:pPr>
              <a:buFont typeface="+mj-lt"/>
              <a:buAutoNum type="arabicPeriod"/>
            </a:pPr>
            <a:r>
              <a:rPr lang="fr-CH" dirty="0" err="1" smtClean="0"/>
              <a:t>Farneback</a:t>
            </a:r>
            <a:r>
              <a:rPr lang="fr-CH" dirty="0" smtClean="0"/>
              <a:t>	(CPU</a:t>
            </a:r>
            <a:r>
              <a:rPr lang="fr-CH" dirty="0" smtClean="0"/>
              <a:t>)</a:t>
            </a:r>
          </a:p>
          <a:p>
            <a:pPr>
              <a:buFont typeface="+mj-lt"/>
              <a:buAutoNum type="arabicPeriod"/>
            </a:pPr>
            <a:endParaRPr lang="fr-CH" dirty="0"/>
          </a:p>
          <a:p>
            <a:pPr>
              <a:buFont typeface="+mj-lt"/>
              <a:buAutoNum type="arabicPeriod"/>
            </a:pPr>
            <a:r>
              <a:rPr lang="fr-CH" dirty="0" err="1" smtClean="0"/>
              <a:t>Brox</a:t>
            </a:r>
            <a:r>
              <a:rPr lang="fr-CH" dirty="0" smtClean="0"/>
              <a:t>		(GPU</a:t>
            </a:r>
            <a:r>
              <a:rPr lang="fr-CH" dirty="0" smtClean="0"/>
              <a:t>)</a:t>
            </a:r>
            <a:endParaRPr lang="fr-CH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Optical flow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0342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Optical flow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715646" y="5555471"/>
            <a:ext cx="4267515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100" dirty="0" smtClean="0"/>
              <a:t>* </a:t>
            </a:r>
            <a:r>
              <a:rPr lang="en-US" sz="1100" dirty="0" smtClean="0"/>
              <a:t>LIU, </a:t>
            </a:r>
            <a:r>
              <a:rPr lang="en-US" sz="1100" dirty="0"/>
              <a:t>C. Beyond pixels: Exploring new representations and </a:t>
            </a:r>
            <a:r>
              <a:rPr lang="en-US" sz="1100" dirty="0" err="1"/>
              <a:t>appli</a:t>
            </a:r>
            <a:r>
              <a:rPr lang="en-US" sz="1100" dirty="0"/>
              <a:t>-</a:t>
            </a:r>
          </a:p>
          <a:p>
            <a:r>
              <a:rPr lang="en-US" sz="1100" dirty="0" err="1"/>
              <a:t>cations</a:t>
            </a:r>
            <a:r>
              <a:rPr lang="en-US" sz="1100" dirty="0"/>
              <a:t> for motion analysis. Tech. rep., Doctoral Thesis. Mas-</a:t>
            </a:r>
          </a:p>
          <a:p>
            <a:r>
              <a:rPr lang="en-US" sz="1100" dirty="0" err="1"/>
              <a:t>sachusetts</a:t>
            </a:r>
            <a:r>
              <a:rPr lang="en-US" sz="1100" dirty="0"/>
              <a:t> Institute of Technology.</a:t>
            </a:r>
          </a:p>
          <a:p>
            <a:endParaRPr lang="fr-CH" dirty="0"/>
          </a:p>
        </p:txBody>
      </p:sp>
      <p:sp>
        <p:nvSpPr>
          <p:cNvPr id="5" name="ZoneTexte 4"/>
          <p:cNvSpPr txBox="1"/>
          <p:nvPr/>
        </p:nvSpPr>
        <p:spPr>
          <a:xfrm>
            <a:off x="4072703" y="134076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>
                <a:solidFill>
                  <a:schemeClr val="bg1"/>
                </a:solidFill>
              </a:rPr>
              <a:t>Ce </a:t>
            </a:r>
            <a:r>
              <a:rPr lang="fr-CH" dirty="0" smtClean="0">
                <a:solidFill>
                  <a:schemeClr val="bg1"/>
                </a:solidFill>
              </a:rPr>
              <a:t>Liu*</a:t>
            </a:r>
            <a:endParaRPr lang="fr-CH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142326" y="2420888"/>
            <a:ext cx="4891083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dirty="0" err="1" smtClean="0"/>
              <a:t>Different</a:t>
            </a:r>
            <a:r>
              <a:rPr lang="fr-CH" dirty="0" smtClean="0"/>
              <a:t> </a:t>
            </a:r>
            <a:r>
              <a:rPr lang="fr-CH" dirty="0" err="1" smtClean="0"/>
              <a:t>approach</a:t>
            </a:r>
            <a:r>
              <a:rPr lang="fr-CH" dirty="0" smtClean="0"/>
              <a:t> </a:t>
            </a:r>
            <a:r>
              <a:rPr lang="fr-CH" dirty="0" smtClean="0"/>
              <a:t>(</a:t>
            </a:r>
            <a:r>
              <a:rPr lang="fr-CH" dirty="0" err="1" smtClean="0"/>
              <a:t>Energy</a:t>
            </a:r>
            <a:r>
              <a:rPr lang="fr-CH" dirty="0" smtClean="0"/>
              <a:t> </a:t>
            </a:r>
            <a:r>
              <a:rPr lang="fr-CH" dirty="0" err="1" smtClean="0"/>
              <a:t>Minimization</a:t>
            </a:r>
            <a:r>
              <a:rPr lang="fr-CH" dirty="0" smtClean="0"/>
              <a:t> </a:t>
            </a:r>
            <a:r>
              <a:rPr lang="fr-CH" dirty="0" smtClean="0"/>
              <a:t>: </a:t>
            </a:r>
            <a:r>
              <a:rPr lang="fr-CH" dirty="0" smtClean="0"/>
              <a:t>IRLS) </a:t>
            </a:r>
            <a:endParaRPr lang="fr-CH" dirty="0"/>
          </a:p>
        </p:txBody>
      </p:sp>
      <p:sp>
        <p:nvSpPr>
          <p:cNvPr id="7" name="ZoneTexte 6"/>
          <p:cNvSpPr txBox="1"/>
          <p:nvPr/>
        </p:nvSpPr>
        <p:spPr>
          <a:xfrm>
            <a:off x="1142326" y="2881020"/>
            <a:ext cx="7098418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+ 	: </a:t>
            </a:r>
            <a:r>
              <a:rPr lang="fr-CH" dirty="0" err="1" smtClean="0"/>
              <a:t>seems</a:t>
            </a:r>
            <a:r>
              <a:rPr lang="fr-CH" dirty="0" smtClean="0"/>
              <a:t> to have a </a:t>
            </a:r>
            <a:r>
              <a:rPr lang="fr-CH" dirty="0" err="1" smtClean="0"/>
              <a:t>better</a:t>
            </a:r>
            <a:r>
              <a:rPr lang="fr-CH" dirty="0" smtClean="0"/>
              <a:t> </a:t>
            </a:r>
            <a:r>
              <a:rPr lang="fr-CH" dirty="0" err="1" smtClean="0"/>
              <a:t>quality</a:t>
            </a:r>
            <a:r>
              <a:rPr lang="fr-CH" dirty="0" smtClean="0"/>
              <a:t>, </a:t>
            </a:r>
            <a:r>
              <a:rPr lang="fr-CH" dirty="0" err="1" smtClean="0"/>
              <a:t>mutli</a:t>
            </a:r>
            <a:r>
              <a:rPr lang="fr-CH" dirty="0" smtClean="0"/>
              <a:t> </a:t>
            </a:r>
            <a:r>
              <a:rPr lang="fr-CH" dirty="0" err="1" smtClean="0"/>
              <a:t>channels</a:t>
            </a:r>
            <a:r>
              <a:rPr lang="fr-CH" dirty="0" smtClean="0"/>
              <a:t> support (</a:t>
            </a:r>
            <a:r>
              <a:rPr lang="fr-CH" dirty="0" err="1" smtClean="0"/>
              <a:t>r,g,b</a:t>
            </a:r>
            <a:r>
              <a:rPr lang="fr-CH" dirty="0" smtClean="0"/>
              <a:t>)</a:t>
            </a:r>
          </a:p>
          <a:p>
            <a:r>
              <a:rPr lang="fr-CH" dirty="0"/>
              <a:t>- </a:t>
            </a:r>
            <a:r>
              <a:rPr lang="fr-CH" dirty="0" smtClean="0"/>
              <a:t>	: a bit slow</a:t>
            </a:r>
            <a:r>
              <a:rPr lang="fr-CH" dirty="0"/>
              <a:t>, </a:t>
            </a:r>
            <a:r>
              <a:rPr lang="fr-CH" dirty="0" err="1"/>
              <a:t>c++</a:t>
            </a:r>
            <a:r>
              <a:rPr lang="fr-CH" dirty="0"/>
              <a:t> code </a:t>
            </a:r>
            <a:r>
              <a:rPr lang="fr-CH" dirty="0" err="1"/>
              <a:t>broken</a:t>
            </a:r>
            <a:r>
              <a:rPr lang="fr-CH" dirty="0"/>
              <a:t> </a:t>
            </a:r>
            <a:r>
              <a:rPr lang="fr-CH" dirty="0" err="1" smtClean="0"/>
              <a:t>somewhere</a:t>
            </a:r>
            <a:endParaRPr lang="fr-CH" dirty="0"/>
          </a:p>
        </p:txBody>
      </p:sp>
      <p:pic>
        <p:nvPicPr>
          <p:cNvPr id="4098" name="Picture 2" descr="C:\Users\Loic\Pictures\celi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26" y="3645024"/>
            <a:ext cx="7092183" cy="17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8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agues">
  <a:themeElements>
    <a:clrScheme name="Vagues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Vagues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agues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3828</TotalTime>
  <Words>1644</Words>
  <Application>Microsoft Office PowerPoint</Application>
  <PresentationFormat>Affichage à l'écran (4:3)</PresentationFormat>
  <Paragraphs>387</Paragraphs>
  <Slides>60</Slides>
  <Notes>0</Notes>
  <HiddenSlides>0</HiddenSlides>
  <MMClips>15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61" baseType="lpstr">
      <vt:lpstr>Vagues</vt:lpstr>
      <vt:lpstr>Adaptive Slow Motion for Videos</vt:lpstr>
      <vt:lpstr>Introduction</vt:lpstr>
      <vt:lpstr>Plan</vt:lpstr>
      <vt:lpstr>Optical flow</vt:lpstr>
      <vt:lpstr>Optical flow</vt:lpstr>
      <vt:lpstr>Optical flow</vt:lpstr>
      <vt:lpstr>Optical flow</vt:lpstr>
      <vt:lpstr>Optical flow</vt:lpstr>
      <vt:lpstr>Optical flow</vt:lpstr>
      <vt:lpstr>Optical flow</vt:lpstr>
      <vt:lpstr>Approaches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Software</vt:lpstr>
      <vt:lpstr>Software</vt:lpstr>
      <vt:lpstr>Questions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Slow Motion for Videos</dc:title>
  <dc:creator>Loic</dc:creator>
  <cp:lastModifiedBy>Loic</cp:lastModifiedBy>
  <cp:revision>106</cp:revision>
  <dcterms:created xsi:type="dcterms:W3CDTF">2013-12-26T13:30:02Z</dcterms:created>
  <dcterms:modified xsi:type="dcterms:W3CDTF">2014-01-07T00:15:05Z</dcterms:modified>
</cp:coreProperties>
</file>